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9" r:id="rId2"/>
    <p:sldId id="343" r:id="rId3"/>
    <p:sldId id="476" r:id="rId4"/>
    <p:sldId id="477" r:id="rId5"/>
    <p:sldId id="377" r:id="rId6"/>
    <p:sldId id="403" r:id="rId7"/>
    <p:sldId id="428" r:id="rId8"/>
    <p:sldId id="429" r:id="rId9"/>
    <p:sldId id="259" r:id="rId10"/>
    <p:sldId id="337" r:id="rId11"/>
    <p:sldId id="260" r:id="rId12"/>
    <p:sldId id="338" r:id="rId13"/>
    <p:sldId id="262" r:id="rId14"/>
    <p:sldId id="340" r:id="rId15"/>
    <p:sldId id="478" r:id="rId16"/>
    <p:sldId id="479" r:id="rId17"/>
    <p:sldId id="266" r:id="rId18"/>
    <p:sldId id="344" r:id="rId19"/>
    <p:sldId id="267" r:id="rId20"/>
    <p:sldId id="345" r:id="rId21"/>
    <p:sldId id="268" r:id="rId22"/>
    <p:sldId id="346" r:id="rId23"/>
    <p:sldId id="269" r:id="rId24"/>
    <p:sldId id="347" r:id="rId25"/>
    <p:sldId id="270" r:id="rId26"/>
    <p:sldId id="348" r:id="rId27"/>
    <p:sldId id="271" r:id="rId28"/>
    <p:sldId id="349" r:id="rId29"/>
    <p:sldId id="488" r:id="rId30"/>
    <p:sldId id="489" r:id="rId31"/>
    <p:sldId id="274" r:id="rId32"/>
    <p:sldId id="351" r:id="rId33"/>
    <p:sldId id="484" r:id="rId34"/>
    <p:sldId id="485" r:id="rId35"/>
    <p:sldId id="299" r:id="rId36"/>
    <p:sldId id="372" r:id="rId37"/>
    <p:sldId id="276" r:id="rId38"/>
    <p:sldId id="353" r:id="rId39"/>
    <p:sldId id="381" r:id="rId40"/>
    <p:sldId id="406" r:id="rId41"/>
    <p:sldId id="278" r:id="rId42"/>
    <p:sldId id="355" r:id="rId43"/>
    <p:sldId id="382" r:id="rId44"/>
    <p:sldId id="430" r:id="rId45"/>
    <p:sldId id="431" r:id="rId46"/>
    <p:sldId id="407" r:id="rId47"/>
    <p:sldId id="439" r:id="rId48"/>
    <p:sldId id="440" r:id="rId49"/>
    <p:sldId id="280" r:id="rId50"/>
    <p:sldId id="356" r:id="rId51"/>
    <p:sldId id="383" r:id="rId52"/>
    <p:sldId id="408" r:id="rId53"/>
    <p:sldId id="470" r:id="rId54"/>
    <p:sldId id="471" r:id="rId55"/>
    <p:sldId id="281" r:id="rId56"/>
    <p:sldId id="357" r:id="rId57"/>
    <p:sldId id="385" r:id="rId58"/>
    <p:sldId id="409" r:id="rId59"/>
    <p:sldId id="466" r:id="rId60"/>
    <p:sldId id="467" r:id="rId61"/>
    <p:sldId id="284" r:id="rId62"/>
    <p:sldId id="359" r:id="rId63"/>
    <p:sldId id="454" r:id="rId64"/>
    <p:sldId id="453" r:id="rId65"/>
    <p:sldId id="474" r:id="rId66"/>
    <p:sldId id="475" r:id="rId67"/>
    <p:sldId id="286" r:id="rId68"/>
    <p:sldId id="463" r:id="rId69"/>
    <p:sldId id="288" r:id="rId70"/>
    <p:sldId id="321" r:id="rId71"/>
    <p:sldId id="452" r:id="rId72"/>
    <p:sldId id="451" r:id="rId73"/>
    <p:sldId id="387" r:id="rId74"/>
    <p:sldId id="412" r:id="rId75"/>
    <p:sldId id="290" r:id="rId76"/>
    <p:sldId id="363" r:id="rId77"/>
    <p:sldId id="388" r:id="rId78"/>
    <p:sldId id="413" r:id="rId79"/>
    <p:sldId id="461" r:id="rId80"/>
    <p:sldId id="462" r:id="rId81"/>
    <p:sldId id="445" r:id="rId82"/>
    <p:sldId id="450" r:id="rId83"/>
    <p:sldId id="292" r:id="rId84"/>
    <p:sldId id="365" r:id="rId85"/>
    <p:sldId id="390" r:id="rId86"/>
    <p:sldId id="456" r:id="rId87"/>
    <p:sldId id="486" r:id="rId88"/>
    <p:sldId id="487" r:id="rId89"/>
    <p:sldId id="391" r:id="rId90"/>
    <p:sldId id="416" r:id="rId91"/>
    <p:sldId id="392" r:id="rId92"/>
    <p:sldId id="417" r:id="rId93"/>
    <p:sldId id="393" r:id="rId94"/>
    <p:sldId id="418" r:id="rId95"/>
    <p:sldId id="437" r:id="rId96"/>
    <p:sldId id="436" r:id="rId97"/>
    <p:sldId id="295" r:id="rId98"/>
    <p:sldId id="368" r:id="rId99"/>
    <p:sldId id="296" r:id="rId100"/>
    <p:sldId id="369" r:id="rId101"/>
    <p:sldId id="395" r:id="rId102"/>
    <p:sldId id="420" r:id="rId103"/>
    <p:sldId id="298" r:id="rId104"/>
    <p:sldId id="371" r:id="rId105"/>
    <p:sldId id="301" r:id="rId106"/>
    <p:sldId id="374" r:id="rId107"/>
    <p:sldId id="433" r:id="rId108"/>
    <p:sldId id="432" r:id="rId109"/>
    <p:sldId id="397" r:id="rId110"/>
    <p:sldId id="421" r:id="rId111"/>
    <p:sldId id="302" r:id="rId112"/>
    <p:sldId id="375" r:id="rId113"/>
    <p:sldId id="304" r:id="rId114"/>
    <p:sldId id="376" r:id="rId115"/>
    <p:sldId id="457" r:id="rId116"/>
    <p:sldId id="458" r:id="rId117"/>
    <p:sldId id="480" r:id="rId118"/>
    <p:sldId id="481" r:id="rId119"/>
    <p:sldId id="448" r:id="rId120"/>
    <p:sldId id="449" r:id="rId121"/>
    <p:sldId id="492" r:id="rId122"/>
    <p:sldId id="493" r:id="rId123"/>
    <p:sldId id="482" r:id="rId124"/>
    <p:sldId id="483" r:id="rId125"/>
    <p:sldId id="460" r:id="rId126"/>
    <p:sldId id="459" r:id="rId127"/>
    <p:sldId id="490" r:id="rId128"/>
    <p:sldId id="491" r:id="rId129"/>
    <p:sldId id="305" r:id="rId130"/>
    <p:sldId id="313" r:id="rId131"/>
    <p:sldId id="399" r:id="rId132"/>
    <p:sldId id="424" r:id="rId133"/>
    <p:sldId id="400" r:id="rId134"/>
    <p:sldId id="425" r:id="rId135"/>
    <p:sldId id="306" r:id="rId136"/>
    <p:sldId id="314" r:id="rId137"/>
    <p:sldId id="468" r:id="rId138"/>
    <p:sldId id="469" r:id="rId139"/>
    <p:sldId id="307" r:id="rId140"/>
    <p:sldId id="315" r:id="rId141"/>
    <p:sldId id="308" r:id="rId142"/>
    <p:sldId id="317" r:id="rId143"/>
    <p:sldId id="309" r:id="rId144"/>
    <p:sldId id="318" r:id="rId145"/>
    <p:sldId id="472" r:id="rId146"/>
    <p:sldId id="473" r:id="rId147"/>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C22"/>
    <a:srgbClr val="FFB700"/>
    <a:srgbClr val="EE1D23"/>
    <a:srgbClr val="ACAF23"/>
    <a:srgbClr val="49ADBB"/>
    <a:srgbClr val="FD2714"/>
    <a:srgbClr val="440400"/>
    <a:srgbClr val="FFFFFF"/>
    <a:srgbClr val="9C552A"/>
    <a:srgbClr val="1231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22" autoAdjust="0"/>
    <p:restoredTop sz="94660"/>
  </p:normalViewPr>
  <p:slideViewPr>
    <p:cSldViewPr snapToGrid="0">
      <p:cViewPr varScale="1">
        <p:scale>
          <a:sx n="86" d="100"/>
          <a:sy n="86" d="100"/>
        </p:scale>
        <p:origin x="264" y="67"/>
      </p:cViewPr>
      <p:guideLst/>
    </p:cSldViewPr>
  </p:slideViewPr>
  <p:notesTextViewPr>
    <p:cViewPr>
      <p:scale>
        <a:sx n="1" d="1"/>
        <a:sy n="1" d="1"/>
      </p:scale>
      <p:origin x="0" y="0"/>
    </p:cViewPr>
  </p:notesTextViewPr>
  <p:sorterViewPr>
    <p:cViewPr>
      <p:scale>
        <a:sx n="33" d="100"/>
        <a:sy n="33" d="100"/>
      </p:scale>
      <p:origin x="0" y="-63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BEC6CF-11B3-476A-87AC-36281C07077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23E7264-542F-40D7-9BAB-E083745326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3F263C8-FBDE-41B7-9FE9-A2D6C20C1DF7}"/>
              </a:ext>
            </a:extLst>
          </p:cNvPr>
          <p:cNvSpPr>
            <a:spLocks noGrp="1"/>
          </p:cNvSpPr>
          <p:nvPr>
            <p:ph type="dt" sz="half" idx="10"/>
          </p:nvPr>
        </p:nvSpPr>
        <p:spPr/>
        <p:txBody>
          <a:bodyPr/>
          <a:lstStyle/>
          <a:p>
            <a:fld id="{FA859712-AFE1-4F30-857F-C3F1E0323D1B}"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87E88928-1F9D-4274-8EB1-9CE5F6712B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78DE52-5064-4898-AD52-1E8278713F77}"/>
              </a:ext>
            </a:extLst>
          </p:cNvPr>
          <p:cNvSpPr>
            <a:spLocks noGrp="1"/>
          </p:cNvSpPr>
          <p:nvPr>
            <p:ph type="sldNum" sz="quarter" idx="12"/>
          </p:nvPr>
        </p:nvSpPr>
        <p:spPr/>
        <p:txBody>
          <a:bodyPr/>
          <a:lstStyle/>
          <a:p>
            <a:fld id="{A8BBEB4B-1243-4337-9572-F12881C5ED1E}" type="slidenum">
              <a:rPr lang="fr-FR" smtClean="0"/>
              <a:t>‹N°›</a:t>
            </a:fld>
            <a:endParaRPr lang="fr-FR"/>
          </a:p>
        </p:txBody>
      </p:sp>
    </p:spTree>
    <p:extLst>
      <p:ext uri="{BB962C8B-B14F-4D97-AF65-F5344CB8AC3E}">
        <p14:creationId xmlns:p14="http://schemas.microsoft.com/office/powerpoint/2010/main" val="2285474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C1E297-A959-46A0-A51B-71938DD5151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10F9D17-EE58-43E1-875A-151C0116BD5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014707-A0B2-464A-8175-C85F5035E372}"/>
              </a:ext>
            </a:extLst>
          </p:cNvPr>
          <p:cNvSpPr>
            <a:spLocks noGrp="1"/>
          </p:cNvSpPr>
          <p:nvPr>
            <p:ph type="dt" sz="half" idx="10"/>
          </p:nvPr>
        </p:nvSpPr>
        <p:spPr/>
        <p:txBody>
          <a:bodyPr/>
          <a:lstStyle/>
          <a:p>
            <a:fld id="{FA859712-AFE1-4F30-857F-C3F1E0323D1B}"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CC0D5FA7-A227-46EA-8B17-97F69069F7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D570104-4061-44E6-BD16-B863E345ABAC}"/>
              </a:ext>
            </a:extLst>
          </p:cNvPr>
          <p:cNvSpPr>
            <a:spLocks noGrp="1"/>
          </p:cNvSpPr>
          <p:nvPr>
            <p:ph type="sldNum" sz="quarter" idx="12"/>
          </p:nvPr>
        </p:nvSpPr>
        <p:spPr/>
        <p:txBody>
          <a:bodyPr/>
          <a:lstStyle/>
          <a:p>
            <a:fld id="{A8BBEB4B-1243-4337-9572-F12881C5ED1E}" type="slidenum">
              <a:rPr lang="fr-FR" smtClean="0"/>
              <a:t>‹N°›</a:t>
            </a:fld>
            <a:endParaRPr lang="fr-FR"/>
          </a:p>
        </p:txBody>
      </p:sp>
    </p:spTree>
    <p:extLst>
      <p:ext uri="{BB962C8B-B14F-4D97-AF65-F5344CB8AC3E}">
        <p14:creationId xmlns:p14="http://schemas.microsoft.com/office/powerpoint/2010/main" val="795901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2343097-6B27-4E01-939A-136C41F839E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B6C5AFC-CE74-447E-8776-0F6CEEB89CC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48CBF1-0770-47E3-84D1-761E469C2074}"/>
              </a:ext>
            </a:extLst>
          </p:cNvPr>
          <p:cNvSpPr>
            <a:spLocks noGrp="1"/>
          </p:cNvSpPr>
          <p:nvPr>
            <p:ph type="dt" sz="half" idx="10"/>
          </p:nvPr>
        </p:nvSpPr>
        <p:spPr/>
        <p:txBody>
          <a:bodyPr/>
          <a:lstStyle/>
          <a:p>
            <a:fld id="{FA859712-AFE1-4F30-857F-C3F1E0323D1B}"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E3143AE2-D576-462F-91DA-F7FC612DC6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166750-A734-41CD-868D-2BBEFCE910D5}"/>
              </a:ext>
            </a:extLst>
          </p:cNvPr>
          <p:cNvSpPr>
            <a:spLocks noGrp="1"/>
          </p:cNvSpPr>
          <p:nvPr>
            <p:ph type="sldNum" sz="quarter" idx="12"/>
          </p:nvPr>
        </p:nvSpPr>
        <p:spPr/>
        <p:txBody>
          <a:bodyPr/>
          <a:lstStyle/>
          <a:p>
            <a:fld id="{A8BBEB4B-1243-4337-9572-F12881C5ED1E}" type="slidenum">
              <a:rPr lang="fr-FR" smtClean="0"/>
              <a:t>‹N°›</a:t>
            </a:fld>
            <a:endParaRPr lang="fr-FR"/>
          </a:p>
        </p:txBody>
      </p:sp>
    </p:spTree>
    <p:extLst>
      <p:ext uri="{BB962C8B-B14F-4D97-AF65-F5344CB8AC3E}">
        <p14:creationId xmlns:p14="http://schemas.microsoft.com/office/powerpoint/2010/main" val="3262909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19BC9-82CA-4D34-8640-7D3C00A67F2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5FA0F75-6E9C-4056-B477-B90809A5B50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48C3D6-73E0-4FA4-9887-5E30FD252617}"/>
              </a:ext>
            </a:extLst>
          </p:cNvPr>
          <p:cNvSpPr>
            <a:spLocks noGrp="1"/>
          </p:cNvSpPr>
          <p:nvPr>
            <p:ph type="dt" sz="half" idx="10"/>
          </p:nvPr>
        </p:nvSpPr>
        <p:spPr/>
        <p:txBody>
          <a:bodyPr/>
          <a:lstStyle/>
          <a:p>
            <a:fld id="{FA859712-AFE1-4F30-857F-C3F1E0323D1B}"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90E92A32-EBED-4947-B2A4-1E81C10901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C7A91AA-D94A-4B60-8AC7-2D157115B709}"/>
              </a:ext>
            </a:extLst>
          </p:cNvPr>
          <p:cNvSpPr>
            <a:spLocks noGrp="1"/>
          </p:cNvSpPr>
          <p:nvPr>
            <p:ph type="sldNum" sz="quarter" idx="12"/>
          </p:nvPr>
        </p:nvSpPr>
        <p:spPr/>
        <p:txBody>
          <a:bodyPr/>
          <a:lstStyle/>
          <a:p>
            <a:fld id="{A8BBEB4B-1243-4337-9572-F12881C5ED1E}" type="slidenum">
              <a:rPr lang="fr-FR" smtClean="0"/>
              <a:t>‹N°›</a:t>
            </a:fld>
            <a:endParaRPr lang="fr-FR"/>
          </a:p>
        </p:txBody>
      </p:sp>
    </p:spTree>
    <p:extLst>
      <p:ext uri="{BB962C8B-B14F-4D97-AF65-F5344CB8AC3E}">
        <p14:creationId xmlns:p14="http://schemas.microsoft.com/office/powerpoint/2010/main" val="3661413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987282-1888-4D19-899E-CBA91F3353F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86AA089-71D6-44AF-BCFC-5502F8C91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110DA8F-9102-4DA3-9DB9-FAE5C8E916CF}"/>
              </a:ext>
            </a:extLst>
          </p:cNvPr>
          <p:cNvSpPr>
            <a:spLocks noGrp="1"/>
          </p:cNvSpPr>
          <p:nvPr>
            <p:ph type="dt" sz="half" idx="10"/>
          </p:nvPr>
        </p:nvSpPr>
        <p:spPr/>
        <p:txBody>
          <a:bodyPr/>
          <a:lstStyle/>
          <a:p>
            <a:fld id="{FA859712-AFE1-4F30-857F-C3F1E0323D1B}"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4BF5F727-5C76-4009-A84D-9F2C35E5196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224C2A-077D-4BD3-858C-6C3A5F874ABB}"/>
              </a:ext>
            </a:extLst>
          </p:cNvPr>
          <p:cNvSpPr>
            <a:spLocks noGrp="1"/>
          </p:cNvSpPr>
          <p:nvPr>
            <p:ph type="sldNum" sz="quarter" idx="12"/>
          </p:nvPr>
        </p:nvSpPr>
        <p:spPr/>
        <p:txBody>
          <a:bodyPr/>
          <a:lstStyle/>
          <a:p>
            <a:fld id="{A8BBEB4B-1243-4337-9572-F12881C5ED1E}" type="slidenum">
              <a:rPr lang="fr-FR" smtClean="0"/>
              <a:t>‹N°›</a:t>
            </a:fld>
            <a:endParaRPr lang="fr-FR"/>
          </a:p>
        </p:txBody>
      </p:sp>
    </p:spTree>
    <p:extLst>
      <p:ext uri="{BB962C8B-B14F-4D97-AF65-F5344CB8AC3E}">
        <p14:creationId xmlns:p14="http://schemas.microsoft.com/office/powerpoint/2010/main" val="417883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467740-4965-4FC3-A6B6-11CAD4A6727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09305BF-B3A8-4885-B857-7AF2A631622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C4CE450-29A8-41EE-8097-88185ADAF58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7F03FE5-1B27-4220-9AB5-76B4FF62CC4E}"/>
              </a:ext>
            </a:extLst>
          </p:cNvPr>
          <p:cNvSpPr>
            <a:spLocks noGrp="1"/>
          </p:cNvSpPr>
          <p:nvPr>
            <p:ph type="dt" sz="half" idx="10"/>
          </p:nvPr>
        </p:nvSpPr>
        <p:spPr/>
        <p:txBody>
          <a:bodyPr/>
          <a:lstStyle/>
          <a:p>
            <a:fld id="{FA859712-AFE1-4F30-857F-C3F1E0323D1B}" type="datetimeFigureOut">
              <a:rPr lang="fr-FR" smtClean="0"/>
              <a:t>23/05/2024</a:t>
            </a:fld>
            <a:endParaRPr lang="fr-FR"/>
          </a:p>
        </p:txBody>
      </p:sp>
      <p:sp>
        <p:nvSpPr>
          <p:cNvPr id="6" name="Espace réservé du pied de page 5">
            <a:extLst>
              <a:ext uri="{FF2B5EF4-FFF2-40B4-BE49-F238E27FC236}">
                <a16:creationId xmlns:a16="http://schemas.microsoft.com/office/drawing/2014/main" id="{1CCFFA5A-0B7E-4322-931B-0BB8D33E7AD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6B561D7-F0A6-4A65-9593-50EED87C17DE}"/>
              </a:ext>
            </a:extLst>
          </p:cNvPr>
          <p:cNvSpPr>
            <a:spLocks noGrp="1"/>
          </p:cNvSpPr>
          <p:nvPr>
            <p:ph type="sldNum" sz="quarter" idx="12"/>
          </p:nvPr>
        </p:nvSpPr>
        <p:spPr/>
        <p:txBody>
          <a:bodyPr/>
          <a:lstStyle/>
          <a:p>
            <a:fld id="{A8BBEB4B-1243-4337-9572-F12881C5ED1E}" type="slidenum">
              <a:rPr lang="fr-FR" smtClean="0"/>
              <a:t>‹N°›</a:t>
            </a:fld>
            <a:endParaRPr lang="fr-FR"/>
          </a:p>
        </p:txBody>
      </p:sp>
    </p:spTree>
    <p:extLst>
      <p:ext uri="{BB962C8B-B14F-4D97-AF65-F5344CB8AC3E}">
        <p14:creationId xmlns:p14="http://schemas.microsoft.com/office/powerpoint/2010/main" val="643012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6028A7-8FB1-4654-AC57-4C2C7406F08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FB762A3-CEF2-43CD-9AE1-5EFFE372E8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93B62F4-694E-4DE5-A303-EF573E6EF33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3BE11D7-891D-4008-8645-E50714F0C5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300C18D-61A1-431B-B3E4-D4708A1CEF3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08C390F-03B7-4A1B-B8A5-01C07E45E3BC}"/>
              </a:ext>
            </a:extLst>
          </p:cNvPr>
          <p:cNvSpPr>
            <a:spLocks noGrp="1"/>
          </p:cNvSpPr>
          <p:nvPr>
            <p:ph type="dt" sz="half" idx="10"/>
          </p:nvPr>
        </p:nvSpPr>
        <p:spPr/>
        <p:txBody>
          <a:bodyPr/>
          <a:lstStyle/>
          <a:p>
            <a:fld id="{FA859712-AFE1-4F30-857F-C3F1E0323D1B}" type="datetimeFigureOut">
              <a:rPr lang="fr-FR" smtClean="0"/>
              <a:t>23/05/2024</a:t>
            </a:fld>
            <a:endParaRPr lang="fr-FR"/>
          </a:p>
        </p:txBody>
      </p:sp>
      <p:sp>
        <p:nvSpPr>
          <p:cNvPr id="8" name="Espace réservé du pied de page 7">
            <a:extLst>
              <a:ext uri="{FF2B5EF4-FFF2-40B4-BE49-F238E27FC236}">
                <a16:creationId xmlns:a16="http://schemas.microsoft.com/office/drawing/2014/main" id="{60BDE158-CF10-43E5-8603-BEFC87A2CA8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D582599-4FAA-4DD0-9EE7-9D3E160C5F06}"/>
              </a:ext>
            </a:extLst>
          </p:cNvPr>
          <p:cNvSpPr>
            <a:spLocks noGrp="1"/>
          </p:cNvSpPr>
          <p:nvPr>
            <p:ph type="sldNum" sz="quarter" idx="12"/>
          </p:nvPr>
        </p:nvSpPr>
        <p:spPr/>
        <p:txBody>
          <a:bodyPr/>
          <a:lstStyle/>
          <a:p>
            <a:fld id="{A8BBEB4B-1243-4337-9572-F12881C5ED1E}" type="slidenum">
              <a:rPr lang="fr-FR" smtClean="0"/>
              <a:t>‹N°›</a:t>
            </a:fld>
            <a:endParaRPr lang="fr-FR"/>
          </a:p>
        </p:txBody>
      </p:sp>
    </p:spTree>
    <p:extLst>
      <p:ext uri="{BB962C8B-B14F-4D97-AF65-F5344CB8AC3E}">
        <p14:creationId xmlns:p14="http://schemas.microsoft.com/office/powerpoint/2010/main" val="373228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DD1A3D-139C-40AF-9C10-F7C53510639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947D308-9C2C-4D0C-A8C9-28DA5FE47B92}"/>
              </a:ext>
            </a:extLst>
          </p:cNvPr>
          <p:cNvSpPr>
            <a:spLocks noGrp="1"/>
          </p:cNvSpPr>
          <p:nvPr>
            <p:ph type="dt" sz="half" idx="10"/>
          </p:nvPr>
        </p:nvSpPr>
        <p:spPr/>
        <p:txBody>
          <a:bodyPr/>
          <a:lstStyle/>
          <a:p>
            <a:fld id="{FA859712-AFE1-4F30-857F-C3F1E0323D1B}" type="datetimeFigureOut">
              <a:rPr lang="fr-FR" smtClean="0"/>
              <a:t>23/05/2024</a:t>
            </a:fld>
            <a:endParaRPr lang="fr-FR"/>
          </a:p>
        </p:txBody>
      </p:sp>
      <p:sp>
        <p:nvSpPr>
          <p:cNvPr id="4" name="Espace réservé du pied de page 3">
            <a:extLst>
              <a:ext uri="{FF2B5EF4-FFF2-40B4-BE49-F238E27FC236}">
                <a16:creationId xmlns:a16="http://schemas.microsoft.com/office/drawing/2014/main" id="{AF8B9343-A2F7-4924-8A8D-8380F86CDBB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719ABB2-3A54-4317-A18A-953A8E1990CB}"/>
              </a:ext>
            </a:extLst>
          </p:cNvPr>
          <p:cNvSpPr>
            <a:spLocks noGrp="1"/>
          </p:cNvSpPr>
          <p:nvPr>
            <p:ph type="sldNum" sz="quarter" idx="12"/>
          </p:nvPr>
        </p:nvSpPr>
        <p:spPr/>
        <p:txBody>
          <a:bodyPr/>
          <a:lstStyle/>
          <a:p>
            <a:fld id="{A8BBEB4B-1243-4337-9572-F12881C5ED1E}" type="slidenum">
              <a:rPr lang="fr-FR" smtClean="0"/>
              <a:t>‹N°›</a:t>
            </a:fld>
            <a:endParaRPr lang="fr-FR"/>
          </a:p>
        </p:txBody>
      </p:sp>
    </p:spTree>
    <p:extLst>
      <p:ext uri="{BB962C8B-B14F-4D97-AF65-F5344CB8AC3E}">
        <p14:creationId xmlns:p14="http://schemas.microsoft.com/office/powerpoint/2010/main" val="2623415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FE8A071-C45F-4831-926C-022D4F7E97CF}"/>
              </a:ext>
            </a:extLst>
          </p:cNvPr>
          <p:cNvSpPr>
            <a:spLocks noGrp="1"/>
          </p:cNvSpPr>
          <p:nvPr>
            <p:ph type="dt" sz="half" idx="10"/>
          </p:nvPr>
        </p:nvSpPr>
        <p:spPr/>
        <p:txBody>
          <a:bodyPr/>
          <a:lstStyle/>
          <a:p>
            <a:fld id="{FA859712-AFE1-4F30-857F-C3F1E0323D1B}" type="datetimeFigureOut">
              <a:rPr lang="fr-FR" smtClean="0"/>
              <a:t>23/05/2024</a:t>
            </a:fld>
            <a:endParaRPr lang="fr-FR"/>
          </a:p>
        </p:txBody>
      </p:sp>
      <p:sp>
        <p:nvSpPr>
          <p:cNvPr id="3" name="Espace réservé du pied de page 2">
            <a:extLst>
              <a:ext uri="{FF2B5EF4-FFF2-40B4-BE49-F238E27FC236}">
                <a16:creationId xmlns:a16="http://schemas.microsoft.com/office/drawing/2014/main" id="{9476E298-B7C8-40F7-ADBA-3AC0CC493AC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43B7E69-A42D-485E-901E-8D4CCB02B549}"/>
              </a:ext>
            </a:extLst>
          </p:cNvPr>
          <p:cNvSpPr>
            <a:spLocks noGrp="1"/>
          </p:cNvSpPr>
          <p:nvPr>
            <p:ph type="sldNum" sz="quarter" idx="12"/>
          </p:nvPr>
        </p:nvSpPr>
        <p:spPr/>
        <p:txBody>
          <a:bodyPr/>
          <a:lstStyle/>
          <a:p>
            <a:fld id="{A8BBEB4B-1243-4337-9572-F12881C5ED1E}" type="slidenum">
              <a:rPr lang="fr-FR" smtClean="0"/>
              <a:t>‹N°›</a:t>
            </a:fld>
            <a:endParaRPr lang="fr-FR"/>
          </a:p>
        </p:txBody>
      </p:sp>
    </p:spTree>
    <p:extLst>
      <p:ext uri="{BB962C8B-B14F-4D97-AF65-F5344CB8AC3E}">
        <p14:creationId xmlns:p14="http://schemas.microsoft.com/office/powerpoint/2010/main" val="107103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E1384-E2CB-4610-8D47-73D3F6CD27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81D639E-FE49-4ACC-AADA-CC4647648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8E87987-249F-4D48-BCFF-0672BCE45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C3FF01D-634B-40D8-91AA-1E5436139F2D}"/>
              </a:ext>
            </a:extLst>
          </p:cNvPr>
          <p:cNvSpPr>
            <a:spLocks noGrp="1"/>
          </p:cNvSpPr>
          <p:nvPr>
            <p:ph type="dt" sz="half" idx="10"/>
          </p:nvPr>
        </p:nvSpPr>
        <p:spPr/>
        <p:txBody>
          <a:bodyPr/>
          <a:lstStyle/>
          <a:p>
            <a:fld id="{FA859712-AFE1-4F30-857F-C3F1E0323D1B}" type="datetimeFigureOut">
              <a:rPr lang="fr-FR" smtClean="0"/>
              <a:t>23/05/2024</a:t>
            </a:fld>
            <a:endParaRPr lang="fr-FR"/>
          </a:p>
        </p:txBody>
      </p:sp>
      <p:sp>
        <p:nvSpPr>
          <p:cNvPr id="6" name="Espace réservé du pied de page 5">
            <a:extLst>
              <a:ext uri="{FF2B5EF4-FFF2-40B4-BE49-F238E27FC236}">
                <a16:creationId xmlns:a16="http://schemas.microsoft.com/office/drawing/2014/main" id="{BC2D2816-2223-495A-9A17-9687111322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059D2F-F459-440D-9C1E-CACE6FB569CB}"/>
              </a:ext>
            </a:extLst>
          </p:cNvPr>
          <p:cNvSpPr>
            <a:spLocks noGrp="1"/>
          </p:cNvSpPr>
          <p:nvPr>
            <p:ph type="sldNum" sz="quarter" idx="12"/>
          </p:nvPr>
        </p:nvSpPr>
        <p:spPr/>
        <p:txBody>
          <a:bodyPr/>
          <a:lstStyle/>
          <a:p>
            <a:fld id="{A8BBEB4B-1243-4337-9572-F12881C5ED1E}" type="slidenum">
              <a:rPr lang="fr-FR" smtClean="0"/>
              <a:t>‹N°›</a:t>
            </a:fld>
            <a:endParaRPr lang="fr-FR"/>
          </a:p>
        </p:txBody>
      </p:sp>
    </p:spTree>
    <p:extLst>
      <p:ext uri="{BB962C8B-B14F-4D97-AF65-F5344CB8AC3E}">
        <p14:creationId xmlns:p14="http://schemas.microsoft.com/office/powerpoint/2010/main" val="139824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B06A7A-A49B-4296-A0EF-967DFEBB8C8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DD1393F-2B6B-477F-ADE7-E989871C2F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32C8B99-C928-49C7-AFBA-8BED265C8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2E0808E-4200-40FF-885F-96BFAF454B50}"/>
              </a:ext>
            </a:extLst>
          </p:cNvPr>
          <p:cNvSpPr>
            <a:spLocks noGrp="1"/>
          </p:cNvSpPr>
          <p:nvPr>
            <p:ph type="dt" sz="half" idx="10"/>
          </p:nvPr>
        </p:nvSpPr>
        <p:spPr/>
        <p:txBody>
          <a:bodyPr/>
          <a:lstStyle/>
          <a:p>
            <a:fld id="{FA859712-AFE1-4F30-857F-C3F1E0323D1B}" type="datetimeFigureOut">
              <a:rPr lang="fr-FR" smtClean="0"/>
              <a:t>23/05/2024</a:t>
            </a:fld>
            <a:endParaRPr lang="fr-FR"/>
          </a:p>
        </p:txBody>
      </p:sp>
      <p:sp>
        <p:nvSpPr>
          <p:cNvPr id="6" name="Espace réservé du pied de page 5">
            <a:extLst>
              <a:ext uri="{FF2B5EF4-FFF2-40B4-BE49-F238E27FC236}">
                <a16:creationId xmlns:a16="http://schemas.microsoft.com/office/drawing/2014/main" id="{EA6E0261-31D2-4B60-B21C-544E7EAF54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7C0CBB8-04A6-4866-A01D-0DB221F7BBB7}"/>
              </a:ext>
            </a:extLst>
          </p:cNvPr>
          <p:cNvSpPr>
            <a:spLocks noGrp="1"/>
          </p:cNvSpPr>
          <p:nvPr>
            <p:ph type="sldNum" sz="quarter" idx="12"/>
          </p:nvPr>
        </p:nvSpPr>
        <p:spPr/>
        <p:txBody>
          <a:bodyPr/>
          <a:lstStyle/>
          <a:p>
            <a:fld id="{A8BBEB4B-1243-4337-9572-F12881C5ED1E}" type="slidenum">
              <a:rPr lang="fr-FR" smtClean="0"/>
              <a:t>‹N°›</a:t>
            </a:fld>
            <a:endParaRPr lang="fr-FR"/>
          </a:p>
        </p:txBody>
      </p:sp>
    </p:spTree>
    <p:extLst>
      <p:ext uri="{BB962C8B-B14F-4D97-AF65-F5344CB8AC3E}">
        <p14:creationId xmlns:p14="http://schemas.microsoft.com/office/powerpoint/2010/main" val="3703527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6C9801A-C725-4F81-A94F-0E5572326D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700F679-5610-41C7-BFDE-9DE71ED01F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0C3EE50-CA09-4FB8-B85A-1DE670F613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859712-AFE1-4F30-857F-C3F1E0323D1B}" type="datetimeFigureOut">
              <a:rPr lang="fr-FR" smtClean="0"/>
              <a:t>23/05/2024</a:t>
            </a:fld>
            <a:endParaRPr lang="fr-FR"/>
          </a:p>
        </p:txBody>
      </p:sp>
      <p:sp>
        <p:nvSpPr>
          <p:cNvPr id="5" name="Espace réservé du pied de page 4">
            <a:extLst>
              <a:ext uri="{FF2B5EF4-FFF2-40B4-BE49-F238E27FC236}">
                <a16:creationId xmlns:a16="http://schemas.microsoft.com/office/drawing/2014/main" id="{B816DD52-2D75-41C6-89BC-A69D7304A3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012B719-FC0D-4D71-AA1F-51377F373D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BEB4B-1243-4337-9572-F12881C5ED1E}" type="slidenum">
              <a:rPr lang="fr-FR" smtClean="0"/>
              <a:t>‹N°›</a:t>
            </a:fld>
            <a:endParaRPr lang="fr-FR"/>
          </a:p>
        </p:txBody>
      </p:sp>
    </p:spTree>
    <p:extLst>
      <p:ext uri="{BB962C8B-B14F-4D97-AF65-F5344CB8AC3E}">
        <p14:creationId xmlns:p14="http://schemas.microsoft.com/office/powerpoint/2010/main" val="2277277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architects@arch-brignoles.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s://www.arch-brignoles.fr/"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www.meilleur-vin-provence.com/" TargetMode="External"/><Relationship Id="rId4" Type="http://schemas.openxmlformats.org/officeDocument/2006/relationships/hyperlink" Target="mailto:contact@meilleurvinprovence.com"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hyperlink" Target="mailto:pacificsecurite@orange.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0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hyperlink" Target="https://www.peugeot.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0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hyperlink" Target="https://www.points.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0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hyperlink" Target="https://www.profils-consultants.fr/.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hyperlink" Target="http://www.provencale.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https://www.evolutrans.fr/"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hyperlink" Target="https://www.provencedistributionlogistique.fr/" TargetMode="External"/><Relationship Id="rId4" Type="http://schemas.openxmlformats.org/officeDocument/2006/relationships/hyperlink" Target="mailto:olivier.riandee@provencedistrilog.com"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hyperlink" Target="mailto:Loic.orengo@synethis.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hyperlink" Target="https://concessionnaire.renault.fr/"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mailto:artp@free.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s://www.artp.pro/"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mailto:senec@senec.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1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hyperlink" Target="https://www.someca.eu/"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s://sotem-tourris.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hyperlink" Target="mailto:lena.cousin@sylver-services.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hyperlink" Target="https://www.cogexbat-lattugoni.fr/" TargetMode="External"/></Relationships>
</file>

<file path=ppt/slides/_rels/slide13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hyperlink" Target="mailto:contact@coteauxvaroisprovence.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0.jpg"/><Relationship Id="rId4" Type="http://schemas.openxmlformats.org/officeDocument/2006/relationships/hyperlink" Target="https://www.coteauxvaroisenprovence.com/" TargetMode="External"/></Relationships>
</file>

<file path=ppt/slides/_rels/slide13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hyperlink" Target="mailto:brignoles@team-interim.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13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assurances-martin.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40.xml.rels><?xml version="1.0" encoding="UTF-8" standalone="yes"?>
<Relationships xmlns="http://schemas.openxmlformats.org/package/2006/relationships"><Relationship Id="rId3" Type="http://schemas.openxmlformats.org/officeDocument/2006/relationships/hyperlink" Target="mailto:Phillippe.roux@terreal.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2.jpg"/><Relationship Id="rId4" Type="http://schemas.openxmlformats.org/officeDocument/2006/relationships/hyperlink" Target="https://terreal.com/" TargetMode="External"/></Relationships>
</file>

<file path=ppt/slides/_rels/slide1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hyperlink" Target="mailto:skazado@ducournau.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3.jpg"/><Relationship Id="rId4" Type="http://schemas.openxmlformats.org/officeDocument/2006/relationships/hyperlink" Target="https://www.ducournau.com/"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5.jpg"/></Relationships>
</file>

<file path=ppt/slides/_rels/slide14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ballatore-chabert.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brignoles@aviva-assurance.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fenwick-linde.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mailto:apirie@bastide-de-blacailloux.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www.bastide-de-blacailloux.co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becs.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mailto:info@bois-jardins.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hyperlink" Target="https://www.bois-et-jardins.fr/"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mailto:andrebonifay@bonifay.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hyperlink" Target="https://www.bonifay.fr/"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mailto:eurlcommandeur@orange.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hyperlink" Target="https://www.caves-du-commandeur.fr/"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mailto:alban.cacaret@vignobles-austruy.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hyperlink" Target="https://www.peyrassol.co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chateau-margilliere.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mailto:Claire.caternet@cic.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hyperlink" Target="https://www.cic.fr/"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mailto:Jean-fran&#231;ois.lattugoni@wanadoo.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hyperlink" Target="https://www.cogexbat-lattugoni.fr/"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mailto:cpabrignoles@cpa06.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https://cpa06.fr/"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mailto:contact@orange.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hyperlink" Target="https://comptoirdesvinsflassans.fr/"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comptoirdesvinsflassans.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credit-agricole.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mailto:"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hyperlink" Target="https://www.lecroquebedaine.fr/"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www.eiffage.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www.eloenz.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agence-rex.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hyperlink" Target="https://www.excellium-auto.fr/services/accessoires/" TargetMode="External"/><Relationship Id="rId3" Type="http://schemas.openxmlformats.org/officeDocument/2006/relationships/hyperlink" Target="https://www.excellium-auto.fr/gamme-vehicules-neufs/volkswagen-t-roc/" TargetMode="External"/><Relationship Id="rId7" Type="http://schemas.openxmlformats.org/officeDocument/2006/relationships/hyperlink" Target="https://www.excellium-auto.fr/services/"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excellium-auto.fr/gamme-vehicules-neufs/skoda-fabia/" TargetMode="External"/><Relationship Id="rId11" Type="http://schemas.openxmlformats.org/officeDocument/2006/relationships/image" Target="../media/image33.jpg"/><Relationship Id="rId5" Type="http://schemas.openxmlformats.org/officeDocument/2006/relationships/hyperlink" Target="https://www.excellium-auto.fr/gamme-vehicules-neufs/volkswagen-golf/" TargetMode="External"/><Relationship Id="rId10" Type="http://schemas.openxmlformats.org/officeDocument/2006/relationships/hyperlink" Target="https://www.excellium-auto.fr/" TargetMode="External"/><Relationship Id="rId4" Type="http://schemas.openxmlformats.org/officeDocument/2006/relationships/hyperlink" Target="https://www.excellium-auto.fr/gamme-vehicules-neufs/volkswagen-tiguan/" TargetMode="External"/><Relationship Id="rId9" Type="http://schemas.openxmlformats.org/officeDocument/2006/relationships/hyperlink" Target="mailto:direction@excelliumauto.com"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mailto:auricfabien@orange.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6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mailto:contact@gfap.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caternet@barbaroux.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hyperlink" Target="http://www.barbaroux.com/fr/"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mailto:impconstruction83@gmail.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7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www.google.com/search?q=intermarche+itm+brignoles&amp;oq=intermarche+itm+brignoles&amp;aqs=chrome..69i57j0i22i30.18516j0j15&amp;sourceid=chrome&amp;ie=UTF-8"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hyperlink" Target="https://www.mousquetaires.com/"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www.mousquetaires.com/nos-filiales/agromousquetaires/"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7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mailto:terence.ballatore@allianz.fr"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www.allianz.fr/" TargetMode="External"/><Relationship Id="rId4" Type="http://schemas.openxmlformats.org/officeDocument/2006/relationships/hyperlink" Target="mailto:sophie.brighi@allianz.fr"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mailto:comptabilite@atilsas.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3.gif"/></Relationships>
</file>

<file path=ppt/slides/_rels/slide8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mailto:brignoles@king-jouet.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hyperlink" Target="https://www.king-jouet.com/"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mailto:remypascal@eurofins-biologie.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hyperlink" Target="http://www.eurofins-biologie-medicale.com/"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www.lauvige.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www.e.leclerc/"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https://www.aviva.fr/"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9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hyperlink" Target="mailto:sonic-brignoles@wanadoo.fr"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hyperlink" Target="https://www.mcdonalds.fr/"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2" name="Image 1">
            <a:extLst>
              <a:ext uri="{FF2B5EF4-FFF2-40B4-BE49-F238E27FC236}">
                <a16:creationId xmlns:a16="http://schemas.microsoft.com/office/drawing/2014/main" id="{0C3D98AD-B556-D9E6-A3C0-2F82400DB008}"/>
              </a:ext>
            </a:extLst>
          </p:cNvPr>
          <p:cNvPicPr>
            <a:picLocks noChangeAspect="1"/>
          </p:cNvPicPr>
          <p:nvPr/>
        </p:nvPicPr>
        <p:blipFill rotWithShape="1">
          <a:blip r:embed="rId2">
            <a:extLst>
              <a:ext uri="{28A0092B-C50C-407E-A947-70E740481C1C}">
                <a14:useLocalDpi xmlns:a14="http://schemas.microsoft.com/office/drawing/2010/main" val="0"/>
              </a:ext>
            </a:extLst>
          </a:blip>
          <a:srcRect l="664" t="6836" r="21305" b="58422"/>
          <a:stretch/>
        </p:blipFill>
        <p:spPr>
          <a:xfrm>
            <a:off x="3322031" y="1793289"/>
            <a:ext cx="5218287" cy="3293616"/>
          </a:xfrm>
          <a:prstGeom prst="rect">
            <a:avLst/>
          </a:prstGeom>
        </p:spPr>
      </p:pic>
    </p:spTree>
    <p:extLst>
      <p:ext uri="{BB962C8B-B14F-4D97-AF65-F5344CB8AC3E}">
        <p14:creationId xmlns:p14="http://schemas.microsoft.com/office/powerpoint/2010/main" val="3073798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42FD2E85-B012-4EE6-2BF4-E5A5690C0167}"/>
              </a:ext>
            </a:extLst>
          </p:cNvPr>
          <p:cNvGrpSpPr/>
          <p:nvPr/>
        </p:nvGrpSpPr>
        <p:grpSpPr>
          <a:xfrm>
            <a:off x="1154705" y="621233"/>
            <a:ext cx="9882589" cy="5615534"/>
            <a:chOff x="1276955" y="1242466"/>
            <a:chExt cx="9882589" cy="5615534"/>
          </a:xfrm>
        </p:grpSpPr>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grpSp>
          <p:nvGrpSpPr>
            <p:cNvPr id="4" name="Groupe 3">
              <a:extLst>
                <a:ext uri="{FF2B5EF4-FFF2-40B4-BE49-F238E27FC236}">
                  <a16:creationId xmlns:a16="http://schemas.microsoft.com/office/drawing/2014/main" id="{56000AAC-6D6D-15C9-296A-D5107E622F5C}"/>
                </a:ext>
              </a:extLst>
            </p:cNvPr>
            <p:cNvGrpSpPr/>
            <p:nvPr/>
          </p:nvGrpSpPr>
          <p:grpSpPr>
            <a:xfrm>
              <a:off x="1629829" y="1490684"/>
              <a:ext cx="9529715" cy="4850375"/>
              <a:chOff x="1629829" y="1490684"/>
              <a:chExt cx="9529715" cy="4850375"/>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03AF38E-5065-43ED-BC28-42598A6DFCEB}"/>
                  </a:ext>
                </a:extLst>
              </p:cNvPr>
              <p:cNvSpPr/>
              <p:nvPr/>
            </p:nvSpPr>
            <p:spPr>
              <a:xfrm>
                <a:off x="2299711" y="1737371"/>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77499" y="3343732"/>
                <a:ext cx="5229014" cy="2031325"/>
              </a:xfrm>
              <a:prstGeom prst="rect">
                <a:avLst/>
              </a:prstGeom>
              <a:noFill/>
            </p:spPr>
            <p:txBody>
              <a:bodyPr wrap="square" rtlCol="0">
                <a:spAutoFit/>
              </a:bodyPr>
              <a:lstStyle/>
              <a:p>
                <a:pPr algn="just"/>
                <a:r>
                  <a:rPr lang="fr-FR" sz="1400" dirty="0">
                    <a:effectLst/>
                  </a:rPr>
                  <a:t>Robert MICHEL, Christine QUEIREL et Philippe MEJEAN se sont associés en 1981 et ont fondé la SARL d'architecture ARC’H. Ils persévèrent sans cesse pour une</a:t>
                </a:r>
                <a:r>
                  <a:rPr lang="fr-FR" sz="1400" b="1" dirty="0">
                    <a:effectLst/>
                  </a:rPr>
                  <a:t> architecture de qualité </a:t>
                </a:r>
                <a:r>
                  <a:rPr lang="fr-FR" sz="1400" dirty="0">
                    <a:effectLst/>
                  </a:rPr>
                  <a:t>et une </a:t>
                </a:r>
                <a:r>
                  <a:rPr lang="fr-FR" sz="1400" b="1" dirty="0">
                    <a:effectLst/>
                  </a:rPr>
                  <a:t>écoute attentive </a:t>
                </a:r>
                <a:r>
                  <a:rPr lang="fr-FR" sz="1400" dirty="0">
                    <a:effectLst/>
                  </a:rPr>
                  <a:t>des préoccupations. </a:t>
                </a:r>
                <a:r>
                  <a:rPr lang="fr-FR" sz="1400" dirty="0">
                    <a:solidFill>
                      <a:srgbClr val="000000"/>
                    </a:solidFill>
                    <a:effectLst/>
                  </a:rPr>
                  <a:t>Le principe de leur philosophie est d'être des acteurs </a:t>
                </a:r>
                <a:r>
                  <a:rPr lang="fr-FR" sz="1400" b="1" dirty="0">
                    <a:solidFill>
                      <a:srgbClr val="000000"/>
                    </a:solidFill>
                    <a:effectLst/>
                  </a:rPr>
                  <a:t>éco-responsables</a:t>
                </a:r>
                <a:r>
                  <a:rPr lang="fr-FR" sz="1400" dirty="0">
                    <a:solidFill>
                      <a:srgbClr val="000000"/>
                    </a:solidFill>
                    <a:effectLst/>
                  </a:rPr>
                  <a:t> dans l'élaboration de projets et de leur durabilité dans le temps. </a:t>
                </a:r>
              </a:p>
              <a:p>
                <a:pPr algn="just"/>
                <a:endParaRPr lang="fr-FR" sz="1400" dirty="0">
                  <a:solidFill>
                    <a:srgbClr val="000000"/>
                  </a:solidFill>
                  <a:cs typeface="Arial" panose="020B0604020202020204" pitchFamily="34" charset="0"/>
                </a:endParaRPr>
              </a:p>
              <a:p>
                <a:pPr algn="just"/>
                <a:r>
                  <a:rPr lang="fr-FR" sz="1400" dirty="0">
                    <a:solidFill>
                      <a:srgbClr val="000000"/>
                    </a:solidFill>
                    <a:cs typeface="Arial" panose="020B0604020202020204" pitchFamily="34" charset="0"/>
                  </a:rPr>
                  <a:t>Pour faire simple, ARCH’ c’est : le développement local, la protection de l’environnement, la performance collective et l’innovation.</a:t>
                </a:r>
                <a:endParaRPr lang="fr-FR" sz="1400" dirty="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54664E"/>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28 PLACE SAINT PIERRE</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b="0" i="0" u="none" strike="noStrike" cap="small" dirty="0">
                    <a:solidFill>
                      <a:srgbClr val="000000"/>
                    </a:solidFill>
                    <a:effectLst/>
                    <a:latin typeface="Arial" panose="020B0604020202020204" pitchFamily="34" charset="0"/>
                    <a:cs typeface="Arial" panose="020B0604020202020204" pitchFamily="34" charset="0"/>
                  </a:rPr>
                  <a:t>04 94 59 06 74</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148345"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architects@arch-brignoles.fr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208810"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4"/>
                  </a:rPr>
                  <a:t>https://www.arch-brignoles.fr/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6BDEDD41-3C80-4030-8055-B3BC521350C1}"/>
                  </a:ext>
                </a:extLst>
              </p:cNvPr>
              <p:cNvPicPr>
                <a:picLocks noChangeAspect="1"/>
              </p:cNvPicPr>
              <p:nvPr/>
            </p:nvPicPr>
            <p:blipFill rotWithShape="1">
              <a:blip r:embed="rId5">
                <a:extLst>
                  <a:ext uri="{28A0092B-C50C-407E-A947-70E740481C1C}">
                    <a14:useLocalDpi xmlns:a14="http://schemas.microsoft.com/office/drawing/2010/main" val="0"/>
                  </a:ext>
                </a:extLst>
              </a:blip>
              <a:srcRect t="61646" b="17642"/>
              <a:stretch/>
            </p:blipFill>
            <p:spPr>
              <a:xfrm>
                <a:off x="4077903" y="1737371"/>
                <a:ext cx="4036193" cy="835945"/>
              </a:xfrm>
              <a:prstGeom prst="rect">
                <a:avLst/>
              </a:prstGeom>
            </p:spPr>
          </p:pic>
          <p:sp>
            <p:nvSpPr>
              <p:cNvPr id="30" name="ZoneTexte 29">
                <a:extLst>
                  <a:ext uri="{FF2B5EF4-FFF2-40B4-BE49-F238E27FC236}">
                    <a16:creationId xmlns:a16="http://schemas.microsoft.com/office/drawing/2014/main" id="{B35A0619-0E58-4997-A071-D1B404E78243}"/>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54664E"/>
                    </a:solidFill>
                    <a:latin typeface="Arial" panose="020B0604020202020204" pitchFamily="34" charset="0"/>
                    <a:cs typeface="Arial" panose="020B0604020202020204" pitchFamily="34" charset="0"/>
                  </a:rPr>
                  <a:t>ARCHITECTE</a:t>
                </a:r>
              </a:p>
            </p:txBody>
          </p:sp>
        </p:grpSp>
      </p:grpSp>
    </p:spTree>
    <p:extLst>
      <p:ext uri="{BB962C8B-B14F-4D97-AF65-F5344CB8AC3E}">
        <p14:creationId xmlns:p14="http://schemas.microsoft.com/office/powerpoint/2010/main" val="26264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FCFCAA7A-D91A-C56D-02A0-C19B91E63E25}"/>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pic>
          <p:nvPicPr>
            <p:cNvPr id="24" name="Image 23">
              <a:extLst>
                <a:ext uri="{FF2B5EF4-FFF2-40B4-BE49-F238E27FC236}">
                  <a16:creationId xmlns:a16="http://schemas.microsoft.com/office/drawing/2014/main" id="{858796A1-162A-4DCB-A2E7-176B01D90501}"/>
                </a:ext>
              </a:extLst>
            </p:cNvPr>
            <p:cNvPicPr>
              <a:picLocks noChangeAspect="1"/>
            </p:cNvPicPr>
            <p:nvPr/>
          </p:nvPicPr>
          <p:blipFill rotWithShape="1">
            <a:blip r:embed="rId3">
              <a:extLst>
                <a:ext uri="{28A0092B-C50C-407E-A947-70E740481C1C}">
                  <a14:useLocalDpi xmlns:a14="http://schemas.microsoft.com/office/drawing/2010/main" val="0"/>
                </a:ext>
              </a:extLst>
            </a:blip>
            <a:srcRect t="30730" b="30425"/>
            <a:stretch/>
          </p:blipFill>
          <p:spPr>
            <a:xfrm>
              <a:off x="3513966" y="1646944"/>
              <a:ext cx="5164069" cy="1002996"/>
            </a:xfrm>
            <a:prstGeom prst="rect">
              <a:avLst/>
            </a:prstGeom>
          </p:spPr>
        </p:pic>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75482" y="3535268"/>
              <a:ext cx="5229014" cy="1815882"/>
            </a:xfrm>
            <a:prstGeom prst="rect">
              <a:avLst/>
            </a:prstGeom>
            <a:noFill/>
          </p:spPr>
          <p:txBody>
            <a:bodyPr wrap="square" rtlCol="0">
              <a:spAutoFit/>
            </a:bodyPr>
            <a:lstStyle/>
            <a:p>
              <a:pPr algn="just"/>
              <a:r>
                <a:rPr lang="fr-FR" sz="1400" dirty="0">
                  <a:effectLst/>
                  <a:cs typeface="Arial" panose="020B0604020202020204" pitchFamily="34" charset="0"/>
                </a:rPr>
                <a:t>Créé en 2009 par </a:t>
              </a:r>
              <a:r>
                <a:rPr lang="fr-FR" sz="1400" b="1" dirty="0">
                  <a:effectLst/>
                  <a:cs typeface="Arial" panose="020B0604020202020204" pitchFamily="34" charset="0"/>
                </a:rPr>
                <a:t>Emmanuel Krutten</a:t>
              </a:r>
              <a:r>
                <a:rPr lang="fr-FR" sz="1400" dirty="0">
                  <a:effectLst/>
                  <a:cs typeface="Arial" panose="020B0604020202020204" pitchFamily="34" charset="0"/>
                </a:rPr>
                <a:t>, le site internet meilleur-vin-provence.com rassemble plus de </a:t>
              </a:r>
              <a:r>
                <a:rPr lang="fr-FR" sz="1400" b="1" dirty="0">
                  <a:effectLst/>
                  <a:cs typeface="Arial" panose="020B0604020202020204" pitchFamily="34" charset="0"/>
                </a:rPr>
                <a:t>400 références de vins </a:t>
              </a:r>
              <a:r>
                <a:rPr lang="fr-FR" sz="1400" dirty="0">
                  <a:effectLst/>
                  <a:cs typeface="Arial" panose="020B0604020202020204" pitchFamily="34" charset="0"/>
                </a:rPr>
                <a:t>rosés de Provence. </a:t>
              </a:r>
            </a:p>
            <a:p>
              <a:pPr algn="just"/>
              <a:endParaRPr lang="fr-FR" sz="1400" dirty="0">
                <a:cs typeface="Arial" panose="020B0604020202020204" pitchFamily="34" charset="0"/>
              </a:endParaRPr>
            </a:p>
            <a:p>
              <a:pPr algn="just"/>
              <a:r>
                <a:rPr lang="fr-FR" sz="1400" dirty="0">
                  <a:effectLst/>
                  <a:cs typeface="Arial" panose="020B0604020202020204" pitchFamily="34" charset="0"/>
                </a:rPr>
                <a:t>L’objectif de ce site internet est de </a:t>
              </a:r>
              <a:r>
                <a:rPr lang="fr-FR" sz="1400" b="1" dirty="0">
                  <a:effectLst/>
                  <a:cs typeface="Arial" panose="020B0604020202020204" pitchFamily="34" charset="0"/>
                </a:rPr>
                <a:t>faire découvrir </a:t>
              </a:r>
              <a:r>
                <a:rPr lang="fr-FR" sz="1400" dirty="0">
                  <a:effectLst/>
                  <a:cs typeface="Arial" panose="020B0604020202020204" pitchFamily="34" charset="0"/>
                </a:rPr>
                <a:t>aux clients des vins </a:t>
              </a:r>
              <a:r>
                <a:rPr lang="fr-FR" sz="1400" b="1" dirty="0">
                  <a:effectLst/>
                  <a:cs typeface="Arial" panose="020B0604020202020204" pitchFamily="34" charset="0"/>
                </a:rPr>
                <a:t>d’excellente qualité </a:t>
              </a:r>
              <a:r>
                <a:rPr lang="fr-FR" sz="1400" dirty="0">
                  <a:effectLst/>
                  <a:cs typeface="Arial" panose="020B0604020202020204" pitchFamily="34" charset="0"/>
                </a:rPr>
                <a:t>en misant avant tout sur une </a:t>
              </a:r>
              <a:r>
                <a:rPr lang="fr-FR" sz="1400" b="1" dirty="0">
                  <a:effectLst/>
                  <a:cs typeface="Arial" panose="020B0604020202020204" pitchFamily="34" charset="0"/>
                </a:rPr>
                <a:t>satisfaction client irréprochable</a:t>
              </a:r>
              <a:r>
                <a:rPr lang="fr-FR" sz="1400" dirty="0">
                  <a:effectLst/>
                  <a:cs typeface="Arial" panose="020B0604020202020204" pitchFamily="34" charset="0"/>
                </a:rPr>
                <a:t>. </a:t>
              </a:r>
            </a:p>
            <a:p>
              <a:pPr algn="just"/>
              <a:r>
                <a:rPr lang="fr-FR" sz="1400" dirty="0">
                  <a:effectLst/>
                  <a:cs typeface="Arial" panose="020B0604020202020204" pitchFamily="34" charset="0"/>
                </a:rPr>
                <a:t>Le site internet possède actuellement </a:t>
              </a:r>
              <a:r>
                <a:rPr lang="fr-FR" sz="1400" b="1" dirty="0">
                  <a:effectLst/>
                  <a:cs typeface="Arial" panose="020B0604020202020204" pitchFamily="34" charset="0"/>
                </a:rPr>
                <a:t>plus de 6000 clients</a:t>
              </a:r>
              <a:r>
                <a:rPr lang="fr-FR" sz="1400" dirty="0">
                  <a:effectLst/>
                  <a:cs typeface="Arial" panose="020B0604020202020204" pitchFamily="34" charset="0"/>
                </a:rPr>
                <a:t>.</a:t>
              </a:r>
              <a:endParaRPr lang="fr-FR" sz="1400" dirty="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FB5F25"/>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b="0" i="0" u="none" strike="noStrike" cap="small" dirty="0">
                    <a:solidFill>
                      <a:srgbClr val="000000"/>
                    </a:solidFill>
                    <a:effectLst/>
                    <a:latin typeface="Arial" panose="020B0604020202020204" pitchFamily="34" charset="0"/>
                    <a:cs typeface="Arial" panose="020B0604020202020204" pitchFamily="34" charset="0"/>
                  </a:rPr>
                  <a:t>75 RUE DE LA BRUYERE</a:t>
                </a:r>
                <a:br>
                  <a:rPr lang="fr-FR" sz="1200" b="0" i="0" u="none" strike="noStrike" cap="small" dirty="0">
                    <a:solidFill>
                      <a:srgbClr val="000000"/>
                    </a:solidFill>
                    <a:effectLst/>
                    <a:latin typeface="Arial" panose="020B0604020202020204" pitchFamily="34" charset="0"/>
                    <a:cs typeface="Arial" panose="020B0604020202020204" pitchFamily="34" charset="0"/>
                  </a:rPr>
                </a:br>
                <a:r>
                  <a:rPr lang="fr-FR" sz="1200" b="0" i="0" u="none" strike="noStrike" cap="small" dirty="0">
                    <a:solidFill>
                      <a:srgbClr val="000000"/>
                    </a:solidFill>
                    <a:effectLst/>
                    <a:latin typeface="Arial" panose="020B0604020202020204" pitchFamily="34" charset="0"/>
                    <a:cs typeface="Arial" panose="020B0604020202020204" pitchFamily="34" charset="0"/>
                  </a:rPr>
                  <a:t>ZAC DE NICOPOLIS</a:t>
                </a:r>
                <a:r>
                  <a:rPr lang="fr-FR" sz="1200" cap="small" dirty="0">
                    <a:latin typeface="Arial" panose="020B0604020202020204" pitchFamily="34" charset="0"/>
                    <a:cs typeface="Arial" panose="020B0604020202020204" pitchFamily="34" charset="0"/>
                  </a:rPr>
                  <a:t> </a:t>
                </a: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593706" cy="276999"/>
              </a:xfrm>
              <a:prstGeom prst="rect">
                <a:avLst/>
              </a:prstGeom>
              <a:noFill/>
            </p:spPr>
            <p:txBody>
              <a:bodyPr wrap="none" rtlCol="0">
                <a:spAutoFit/>
              </a:bodyPr>
              <a:lstStyle/>
              <a:p>
                <a:r>
                  <a:rPr lang="fr-FR" sz="1200" b="0" i="0" u="none" strike="noStrike" cap="small" dirty="0">
                    <a:solidFill>
                      <a:srgbClr val="000000"/>
                    </a:solidFill>
                    <a:effectLst/>
                    <a:latin typeface="Arial" panose="020B0604020202020204" pitchFamily="34" charset="0"/>
                    <a:cs typeface="Arial" panose="020B0604020202020204" pitchFamily="34" charset="0"/>
                  </a:rPr>
                  <a:t>83170</a:t>
                </a:r>
                <a:r>
                  <a:rPr lang="fr-FR" sz="1200" cap="small" dirty="0">
                    <a:latin typeface="Arial" panose="020B0604020202020204" pitchFamily="34" charset="0"/>
                    <a:cs typeface="Arial" panose="020B0604020202020204" pitchFamily="34" charset="0"/>
                  </a:rPr>
                  <a:t> </a:t>
                </a:r>
                <a:r>
                  <a:rPr lang="fr-FR" sz="1200" b="0" i="0" u="none" strike="noStrike" cap="small" dirty="0">
                    <a:solidFill>
                      <a:srgbClr val="000000"/>
                    </a:solidFill>
                    <a:effectLst/>
                    <a:latin typeface="Arial" panose="020B0604020202020204" pitchFamily="34" charset="0"/>
                    <a:cs typeface="Arial" panose="020B0604020202020204" pitchFamily="34" charset="0"/>
                  </a:rPr>
                  <a:t>BRIGNOLES</a:t>
                </a:r>
                <a:r>
                  <a:rPr lang="fr-FR" sz="1200" cap="small" dirty="0">
                    <a:latin typeface="Arial" panose="020B0604020202020204" pitchFamily="34" charset="0"/>
                    <a:cs typeface="Arial" panose="020B0604020202020204" pitchFamily="34" charset="0"/>
                  </a:rPr>
                  <a:t> </a:t>
                </a: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b="0" i="0" u="none" strike="noStrike" cap="small" dirty="0">
                  <a:solidFill>
                    <a:srgbClr val="000000"/>
                  </a:solidFill>
                  <a:effectLst/>
                  <a:latin typeface="Arial" panose="020B0604020202020204" pitchFamily="34" charset="0"/>
                  <a:cs typeface="Arial" panose="020B0604020202020204" pitchFamily="34" charset="0"/>
                </a:rPr>
                <a:t>04 94 72 03 08</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573140"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4"/>
                </a:rPr>
                <a:t>contact@meilleurvinprovence.com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0" name="ZoneTexte 39">
              <a:extLst>
                <a:ext uri="{FF2B5EF4-FFF2-40B4-BE49-F238E27FC236}">
                  <a16:creationId xmlns:a16="http://schemas.microsoft.com/office/drawing/2014/main" id="{B26ABE72-3026-4F63-9599-89785B2BAECF}"/>
                </a:ext>
              </a:extLst>
            </p:cNvPr>
            <p:cNvSpPr txBox="1"/>
            <p:nvPr/>
          </p:nvSpPr>
          <p:spPr>
            <a:xfrm>
              <a:off x="2687555" y="4566800"/>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391552"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5"/>
                </a:rPr>
                <a:t>www.meilleur-vin-provence.com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27" name="ZoneTexte 26">
              <a:extLst>
                <a:ext uri="{FF2B5EF4-FFF2-40B4-BE49-F238E27FC236}">
                  <a16:creationId xmlns:a16="http://schemas.microsoft.com/office/drawing/2014/main" id="{E1711DE6-6AA4-46AE-B8A8-07C373A380C0}"/>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FB5F25"/>
                  </a:solidFill>
                  <a:latin typeface="Arial" panose="020B0604020202020204" pitchFamily="34" charset="0"/>
                  <a:cs typeface="Arial" panose="020B0604020202020204" pitchFamily="34" charset="0"/>
                </a:rPr>
                <a:t>VINS</a:t>
              </a:r>
            </a:p>
          </p:txBody>
        </p:sp>
      </p:grpSp>
    </p:spTree>
    <p:extLst>
      <p:ext uri="{BB962C8B-B14F-4D97-AF65-F5344CB8AC3E}">
        <p14:creationId xmlns:p14="http://schemas.microsoft.com/office/powerpoint/2010/main" val="79078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5" name="Image 4">
            <a:extLst>
              <a:ext uri="{FF2B5EF4-FFF2-40B4-BE49-F238E27FC236}">
                <a16:creationId xmlns:a16="http://schemas.microsoft.com/office/drawing/2014/main" id="{C503D84F-D4F5-4322-8055-497D7D1742A6}"/>
              </a:ext>
            </a:extLst>
          </p:cNvPr>
          <p:cNvPicPr>
            <a:picLocks noChangeAspect="1"/>
          </p:cNvPicPr>
          <p:nvPr/>
        </p:nvPicPr>
        <p:blipFill rotWithShape="1">
          <a:blip r:embed="rId2"/>
          <a:srcRect l="25918" t="19949" r="26647" b="7907"/>
          <a:stretch/>
        </p:blipFill>
        <p:spPr>
          <a:xfrm>
            <a:off x="3554824" y="955156"/>
            <a:ext cx="5082363" cy="4947684"/>
          </a:xfrm>
          <a:prstGeom prst="rect">
            <a:avLst/>
          </a:prstGeom>
        </p:spPr>
      </p:pic>
    </p:spTree>
    <p:extLst>
      <p:ext uri="{BB962C8B-B14F-4D97-AF65-F5344CB8AC3E}">
        <p14:creationId xmlns:p14="http://schemas.microsoft.com/office/powerpoint/2010/main" val="36397934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4987528" cy="1815882"/>
          </a:xfrm>
          <a:prstGeom prst="rect">
            <a:avLst/>
          </a:prstGeom>
          <a:noFill/>
        </p:spPr>
        <p:txBody>
          <a:bodyPr wrap="square" rtlCol="0">
            <a:spAutoFit/>
          </a:bodyPr>
          <a:lstStyle/>
          <a:p>
            <a:pPr algn="just"/>
            <a:r>
              <a:rPr lang="fr-FR" sz="1400" b="0" i="0" dirty="0">
                <a:solidFill>
                  <a:srgbClr val="000000"/>
                </a:solidFill>
                <a:effectLst/>
              </a:rPr>
              <a:t>Pour assurer votre sécurité, nous intervenons </a:t>
            </a:r>
            <a:r>
              <a:rPr lang="fr-FR" sz="1400" b="1" i="0" dirty="0">
                <a:solidFill>
                  <a:srgbClr val="000000"/>
                </a:solidFill>
                <a:effectLst/>
              </a:rPr>
              <a:t>sur tous les sites. </a:t>
            </a:r>
          </a:p>
          <a:p>
            <a:pPr algn="just"/>
            <a:endParaRPr lang="fr-FR" sz="1400" dirty="0">
              <a:solidFill>
                <a:srgbClr val="000000"/>
              </a:solidFill>
            </a:endParaRPr>
          </a:p>
          <a:p>
            <a:pPr algn="just"/>
            <a:r>
              <a:rPr lang="fr-FR" sz="1400" b="0" i="0" dirty="0">
                <a:solidFill>
                  <a:srgbClr val="000000"/>
                </a:solidFill>
                <a:effectLst/>
              </a:rPr>
              <a:t>Nous disposons d'un </a:t>
            </a:r>
            <a:r>
              <a:rPr lang="fr-FR" sz="1400" b="1" i="0" dirty="0">
                <a:solidFill>
                  <a:srgbClr val="000000"/>
                </a:solidFill>
                <a:effectLst/>
              </a:rPr>
              <a:t>PC avec un système de télésurveillance </a:t>
            </a:r>
            <a:r>
              <a:rPr lang="fr-FR" sz="1400" b="0" i="0" dirty="0">
                <a:solidFill>
                  <a:srgbClr val="000000"/>
                </a:solidFill>
                <a:effectLst/>
              </a:rPr>
              <a:t>ainsi qu'une </a:t>
            </a:r>
            <a:r>
              <a:rPr lang="fr-FR" sz="1400" b="1" i="0" dirty="0">
                <a:solidFill>
                  <a:srgbClr val="000000"/>
                </a:solidFill>
                <a:effectLst/>
              </a:rPr>
              <a:t>équipe d'agents CQP et cynophiles</a:t>
            </a:r>
            <a:r>
              <a:rPr lang="fr-FR" sz="1400" b="0" i="0" dirty="0">
                <a:solidFill>
                  <a:srgbClr val="000000"/>
                </a:solidFill>
                <a:effectLst/>
              </a:rPr>
              <a:t>. </a:t>
            </a:r>
          </a:p>
          <a:p>
            <a:pPr algn="just"/>
            <a:endParaRPr lang="fr-FR" sz="1400" dirty="0">
              <a:solidFill>
                <a:srgbClr val="000000"/>
              </a:solidFill>
            </a:endParaRPr>
          </a:p>
          <a:p>
            <a:pPr algn="just"/>
            <a:r>
              <a:rPr lang="fr-FR" sz="1400" b="0" i="0" dirty="0">
                <a:solidFill>
                  <a:srgbClr val="000000"/>
                </a:solidFill>
                <a:effectLst/>
              </a:rPr>
              <a:t>Que ce soit pour la </a:t>
            </a:r>
            <a:r>
              <a:rPr lang="fr-FR" sz="1400" b="1" i="0" dirty="0">
                <a:solidFill>
                  <a:srgbClr val="000000"/>
                </a:solidFill>
                <a:effectLst/>
              </a:rPr>
              <a:t>protection des biens</a:t>
            </a:r>
            <a:r>
              <a:rPr lang="fr-FR" sz="1400" b="0" i="0" dirty="0">
                <a:solidFill>
                  <a:srgbClr val="000000"/>
                </a:solidFill>
                <a:effectLst/>
              </a:rPr>
              <a:t>, la </a:t>
            </a:r>
            <a:r>
              <a:rPr lang="fr-FR" sz="1400" b="1" i="0" dirty="0">
                <a:solidFill>
                  <a:srgbClr val="000000"/>
                </a:solidFill>
                <a:effectLst/>
              </a:rPr>
              <a:t>surveillance de magasin </a:t>
            </a:r>
            <a:r>
              <a:rPr lang="fr-FR" sz="1400" b="0" i="0" dirty="0">
                <a:solidFill>
                  <a:srgbClr val="000000"/>
                </a:solidFill>
                <a:effectLst/>
              </a:rPr>
              <a:t>ou la </a:t>
            </a:r>
            <a:r>
              <a:rPr lang="fr-FR" sz="1400" b="1" i="0" dirty="0">
                <a:solidFill>
                  <a:srgbClr val="000000"/>
                </a:solidFill>
                <a:effectLst/>
              </a:rPr>
              <a:t>sécurité événementielle</a:t>
            </a:r>
            <a:r>
              <a:rPr lang="fr-FR" sz="1400" b="0" i="0" dirty="0">
                <a:solidFill>
                  <a:srgbClr val="000000"/>
                </a:solidFill>
                <a:effectLst/>
              </a:rPr>
              <a:t>, nous sommes à votre disposition. </a:t>
            </a:r>
            <a:endParaRPr lang="fr-FR" sz="1400" dirty="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EE1D23"/>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2" y="2807767"/>
            <a:ext cx="2274971"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225 AV DES CHÊNES VERTS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1968809"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pacificsecurite@orange.fr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0" name="ZoneTexte 39">
            <a:extLst>
              <a:ext uri="{FF2B5EF4-FFF2-40B4-BE49-F238E27FC236}">
                <a16:creationId xmlns:a16="http://schemas.microsoft.com/office/drawing/2014/main" id="{B26ABE72-3026-4F63-9599-89785B2BAECF}"/>
              </a:ext>
            </a:extLst>
          </p:cNvPr>
          <p:cNvSpPr txBox="1"/>
          <p:nvPr/>
        </p:nvSpPr>
        <p:spPr>
          <a:xfrm>
            <a:off x="2570294" y="3626407"/>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04 94 69 54 49</a:t>
            </a:r>
            <a:endParaRPr lang="fr-FR" sz="1200" cap="small"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457563" cy="307777"/>
          </a:xfrm>
          <a:prstGeom prst="rect">
            <a:avLst/>
          </a:prstGeom>
          <a:noFill/>
          <a:ln>
            <a:solidFill>
              <a:schemeClr val="tx1"/>
            </a:solidFill>
          </a:ln>
        </p:spPr>
        <p:txBody>
          <a:bodyPr wrap="square" rtlCol="0">
            <a:spAutoFit/>
          </a:bodyPr>
          <a:lstStyle/>
          <a:p>
            <a:pPr algn="ctr"/>
            <a:r>
              <a:rPr lang="fr-FR" sz="1400" b="1" dirty="0">
                <a:solidFill>
                  <a:srgbClr val="EE1D23"/>
                </a:solidFill>
                <a:latin typeface="Arial" panose="020B0604020202020204" pitchFamily="34" charset="0"/>
                <a:cs typeface="Arial" panose="020B0604020202020204" pitchFamily="34" charset="0"/>
              </a:rPr>
              <a:t>PROTECTION</a:t>
            </a:r>
          </a:p>
        </p:txBody>
      </p:sp>
      <p:pic>
        <p:nvPicPr>
          <p:cNvPr id="22" name="Image 21">
            <a:extLst>
              <a:ext uri="{FF2B5EF4-FFF2-40B4-BE49-F238E27FC236}">
                <a16:creationId xmlns:a16="http://schemas.microsoft.com/office/drawing/2014/main" id="{058F39B9-992E-9702-C067-5766D9163873}"/>
              </a:ext>
            </a:extLst>
          </p:cNvPr>
          <p:cNvPicPr>
            <a:picLocks noChangeAspect="1"/>
          </p:cNvPicPr>
          <p:nvPr/>
        </p:nvPicPr>
        <p:blipFill rotWithShape="1">
          <a:blip r:embed="rId4"/>
          <a:srcRect l="25918" t="19949" r="26647" b="7907"/>
          <a:stretch/>
        </p:blipFill>
        <p:spPr>
          <a:xfrm>
            <a:off x="5353166" y="925330"/>
            <a:ext cx="1241163" cy="1208273"/>
          </a:xfrm>
          <a:prstGeom prst="rect">
            <a:avLst/>
          </a:prstGeom>
        </p:spPr>
      </p:pic>
    </p:spTree>
    <p:extLst>
      <p:ext uri="{BB962C8B-B14F-4D97-AF65-F5344CB8AC3E}">
        <p14:creationId xmlns:p14="http://schemas.microsoft.com/office/powerpoint/2010/main" val="207246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D4D795A3-88DD-891B-2123-5CE35B20B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355" y="1139825"/>
            <a:ext cx="8139289" cy="4578350"/>
          </a:xfrm>
          <a:prstGeom prst="rect">
            <a:avLst/>
          </a:prstGeom>
        </p:spPr>
      </p:pic>
    </p:spTree>
    <p:extLst>
      <p:ext uri="{BB962C8B-B14F-4D97-AF65-F5344CB8AC3E}">
        <p14:creationId xmlns:p14="http://schemas.microsoft.com/office/powerpoint/2010/main" val="11142453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FF68EA55-277C-E539-7095-EAA8273E8053}"/>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82227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969" y="3236639"/>
              <a:ext cx="5296826" cy="3108543"/>
            </a:xfrm>
            <a:prstGeom prst="rect">
              <a:avLst/>
            </a:prstGeom>
            <a:noFill/>
          </p:spPr>
          <p:txBody>
            <a:bodyPr wrap="square" rtlCol="0">
              <a:spAutoFit/>
            </a:bodyPr>
            <a:lstStyle/>
            <a:p>
              <a:pPr algn="just"/>
              <a:r>
                <a:rPr lang="fr-FR" sz="1400" dirty="0"/>
                <a:t>Présente dans près de 160 pays avec plus de 10 000 points de contacts, Peugeot est la seule marque au monde à proposer </a:t>
              </a:r>
              <a:r>
                <a:rPr lang="fr-FR" sz="1400" b="1" dirty="0"/>
                <a:t>une offre de mobilité intégrale</a:t>
              </a:r>
              <a:r>
                <a:rPr lang="fr-FR" sz="1400" dirty="0"/>
                <a:t> et une </a:t>
              </a:r>
              <a:r>
                <a:rPr lang="fr-FR" sz="1400" b="1" dirty="0"/>
                <a:t>large offre de services</a:t>
              </a:r>
              <a:r>
                <a:rPr lang="fr-FR" sz="1400" dirty="0"/>
                <a:t>, avec l’ambition d’être la marque généraliste </a:t>
              </a:r>
              <a:r>
                <a:rPr lang="fr-FR" sz="1400" b="1" dirty="0"/>
                <a:t>haut de gamme </a:t>
              </a:r>
              <a:r>
                <a:rPr lang="fr-FR" sz="1400" dirty="0"/>
                <a:t>à vocation </a:t>
              </a:r>
              <a:r>
                <a:rPr lang="fr-FR" sz="1400" b="1" dirty="0"/>
                <a:t>mondiale</a:t>
              </a:r>
              <a:r>
                <a:rPr lang="fr-FR" sz="1400" dirty="0"/>
                <a:t>.</a:t>
              </a:r>
            </a:p>
            <a:p>
              <a:pPr algn="just"/>
              <a:endParaRPr lang="fr-FR" sz="1400" dirty="0"/>
            </a:p>
            <a:p>
              <a:pPr algn="just"/>
              <a:r>
                <a:rPr lang="fr-FR" sz="1400" dirty="0"/>
                <a:t>PEUGEOT est une marque mondiale qui apporte, par son origine française, un </a:t>
              </a:r>
              <a:r>
                <a:rPr lang="fr-FR" sz="1400" b="1" dirty="0"/>
                <a:t>savoir-faire de précision</a:t>
              </a:r>
              <a:r>
                <a:rPr lang="fr-FR" sz="1400" dirty="0"/>
                <a:t>, une </a:t>
              </a:r>
              <a:r>
                <a:rPr lang="fr-FR" sz="1400" b="1" dirty="0"/>
                <a:t>culture de l’élégance </a:t>
              </a:r>
              <a:r>
                <a:rPr lang="fr-FR" sz="1400" dirty="0"/>
                <a:t>et une </a:t>
              </a:r>
              <a:r>
                <a:rPr lang="fr-FR" sz="1400" b="1" dirty="0"/>
                <a:t>inventivité </a:t>
              </a:r>
              <a:r>
                <a:rPr lang="fr-FR" sz="1400" dirty="0"/>
                <a:t>centrée sur l’homme.</a:t>
              </a:r>
            </a:p>
            <a:p>
              <a:pPr algn="just"/>
              <a:endParaRPr lang="fr-FR" sz="1400" dirty="0"/>
            </a:p>
            <a:p>
              <a:pPr algn="just"/>
              <a:r>
                <a:rPr lang="fr-FR" sz="1400" dirty="0"/>
                <a:t>Chez PEUGEOT, ingénieurs et designers conçoivent ensemble des véhicules d’une </a:t>
              </a:r>
              <a:r>
                <a:rPr lang="fr-FR" sz="1400" b="1" dirty="0"/>
                <a:t>qualité irréprochable </a:t>
              </a:r>
              <a:r>
                <a:rPr lang="fr-FR" sz="1400" dirty="0"/>
                <a:t>qui procurent des expériences de conduite </a:t>
              </a:r>
              <a:r>
                <a:rPr lang="fr-FR" sz="1400" b="1" dirty="0"/>
                <a:t>valorisantes</a:t>
              </a:r>
              <a:r>
                <a:rPr lang="fr-FR" sz="1400" dirty="0"/>
                <a:t> et </a:t>
              </a:r>
              <a:r>
                <a:rPr lang="fr-FR" sz="1400" b="1" dirty="0"/>
                <a:t>stimulantes</a:t>
              </a:r>
              <a:r>
                <a:rPr lang="fr-FR" sz="1400" dirty="0"/>
                <a:t>, sources d’intenses émotions.</a:t>
              </a:r>
            </a:p>
            <a:p>
              <a:pPr algn="just"/>
              <a:endParaRPr lang="fr-FR" sz="1400" dirty="0"/>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7F7679"/>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RN7</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06 09 38 29 75</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951257"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gregory.donsimoni@groupechopard.com</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748748"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https://www.peugeot.fr</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4077D622-FF69-446F-B454-09124F03B750}"/>
                </a:ext>
              </a:extLst>
            </p:cNvPr>
            <p:cNvSpPr txBox="1"/>
            <p:nvPr/>
          </p:nvSpPr>
          <p:spPr>
            <a:xfrm>
              <a:off x="1629829" y="1490684"/>
              <a:ext cx="1589621" cy="307777"/>
            </a:xfrm>
            <a:prstGeom prst="rect">
              <a:avLst/>
            </a:prstGeom>
            <a:noFill/>
            <a:ln>
              <a:solidFill>
                <a:schemeClr val="tx1"/>
              </a:solidFill>
            </a:ln>
          </p:spPr>
          <p:txBody>
            <a:bodyPr wrap="square" rtlCol="0">
              <a:spAutoFit/>
            </a:bodyPr>
            <a:lstStyle/>
            <a:p>
              <a:pPr algn="ctr"/>
              <a:r>
                <a:rPr lang="fr-FR" sz="1400" b="1" dirty="0">
                  <a:solidFill>
                    <a:srgbClr val="7F7679"/>
                  </a:solidFill>
                  <a:latin typeface="Arial" panose="020B0604020202020204" pitchFamily="34" charset="0"/>
                  <a:cs typeface="Arial" panose="020B0604020202020204" pitchFamily="34" charset="0"/>
                </a:rPr>
                <a:t>AUTOMOBILE</a:t>
              </a:r>
            </a:p>
          </p:txBody>
        </p:sp>
        <p:pic>
          <p:nvPicPr>
            <p:cNvPr id="30" name="Image 29">
              <a:extLst>
                <a:ext uri="{FF2B5EF4-FFF2-40B4-BE49-F238E27FC236}">
                  <a16:creationId xmlns:a16="http://schemas.microsoft.com/office/drawing/2014/main" id="{9CECE190-991F-5BB8-165D-34354842D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614" y="1584244"/>
              <a:ext cx="2016768" cy="1134432"/>
            </a:xfrm>
            <a:prstGeom prst="rect">
              <a:avLst/>
            </a:prstGeom>
          </p:spPr>
        </p:pic>
      </p:grpSp>
    </p:spTree>
    <p:extLst>
      <p:ext uri="{BB962C8B-B14F-4D97-AF65-F5344CB8AC3E}">
        <p14:creationId xmlns:p14="http://schemas.microsoft.com/office/powerpoint/2010/main" val="13443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4C1069C-B7C9-48C6-A3F4-A0B3FF5F6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915" y="2133516"/>
            <a:ext cx="7270170" cy="2590965"/>
          </a:xfrm>
          <a:prstGeom prst="rect">
            <a:avLst/>
          </a:prstGeom>
        </p:spPr>
      </p:pic>
    </p:spTree>
    <p:extLst>
      <p:ext uri="{BB962C8B-B14F-4D97-AF65-F5344CB8AC3E}">
        <p14:creationId xmlns:p14="http://schemas.microsoft.com/office/powerpoint/2010/main" val="7949494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9444489A-CC45-C834-AECD-76E8F14C9F03}"/>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969" y="3292271"/>
              <a:ext cx="5229014" cy="2677656"/>
            </a:xfrm>
            <a:prstGeom prst="rect">
              <a:avLst/>
            </a:prstGeom>
            <a:noFill/>
          </p:spPr>
          <p:txBody>
            <a:bodyPr wrap="square" rtlCol="0">
              <a:spAutoFit/>
            </a:bodyPr>
            <a:lstStyle/>
            <a:p>
              <a:pPr algn="just"/>
              <a:r>
                <a:rPr lang="fr-FR" sz="1400" dirty="0"/>
                <a:t>Toute l’énergie du réseau POINT S est concentrée autour des </a:t>
              </a:r>
              <a:r>
                <a:rPr lang="fr-FR" sz="1400" b="1" dirty="0"/>
                <a:t>connaissances techniques </a:t>
              </a:r>
              <a:r>
                <a:rPr lang="fr-FR" sz="1400" dirty="0"/>
                <a:t>mais aussi du client (</a:t>
              </a:r>
              <a:r>
                <a:rPr lang="fr-FR" sz="1400" b="1" dirty="0"/>
                <a:t>l’accueil, la qualité de service…). </a:t>
              </a:r>
              <a:r>
                <a:rPr lang="fr-FR" sz="1400" dirty="0"/>
                <a:t>Cette volonté est soutenue par une politique de </a:t>
              </a:r>
              <a:r>
                <a:rPr lang="fr-FR" sz="1400" b="1" dirty="0"/>
                <a:t>formation constante </a:t>
              </a:r>
              <a:r>
                <a:rPr lang="fr-FR" sz="1400" dirty="0"/>
                <a:t>du personnel des points de vente. </a:t>
              </a:r>
            </a:p>
            <a:p>
              <a:pPr algn="just"/>
              <a:endParaRPr lang="fr-FR" sz="1400" dirty="0"/>
            </a:p>
            <a:p>
              <a:pPr algn="just"/>
              <a:r>
                <a:rPr lang="fr-FR" sz="1400" dirty="0"/>
                <a:t>Qu’il soit particulier ou professionnel, le consommateur bénéficie dans les centres Point S des </a:t>
              </a:r>
              <a:r>
                <a:rPr lang="fr-FR" sz="1400" b="1" dirty="0"/>
                <a:t>meilleures prestations </a:t>
              </a:r>
              <a:r>
                <a:rPr lang="fr-FR" sz="1400" dirty="0"/>
                <a:t>en matière de train roulant et d’entretien automobile, pour garantir en toute </a:t>
              </a:r>
              <a:r>
                <a:rPr lang="fr-FR" sz="1400" b="1" dirty="0"/>
                <a:t>confiance</a:t>
              </a:r>
              <a:r>
                <a:rPr lang="fr-FR" sz="1400" dirty="0"/>
                <a:t> sa </a:t>
              </a:r>
              <a:r>
                <a:rPr lang="fr-FR" sz="1400" b="1" dirty="0"/>
                <a:t>sécurité</a:t>
              </a:r>
              <a:r>
                <a:rPr lang="fr-FR" sz="1400" dirty="0"/>
                <a:t> au quotidien. </a:t>
              </a:r>
            </a:p>
            <a:p>
              <a:pPr algn="just"/>
              <a:r>
                <a:rPr lang="fr-FR" sz="1400" dirty="0"/>
                <a:t>Le succès de l’enseigne à travers l’Europe et auprès des professionnels en atteste. </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004994"/>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12055" cy="664543"/>
              <a:chOff x="2485238" y="3429000"/>
              <a:chExt cx="2312055"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8" y="3429000"/>
                <a:ext cx="2312055"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DOMAINE STE CLAIRE</a:t>
                </a:r>
              </a:p>
              <a:p>
                <a:r>
                  <a:rPr lang="fr-FR" sz="1200" cap="small" dirty="0">
                    <a:solidFill>
                      <a:srgbClr val="000000"/>
                    </a:solidFill>
                    <a:latin typeface="Arial" panose="020B0604020202020204" pitchFamily="34" charset="0"/>
                    <a:cs typeface="Arial" panose="020B0604020202020204" pitchFamily="34" charset="0"/>
                  </a:rPr>
                  <a:t>83160 LA-VALETTE-DU-VAR</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04 94 86 27 33</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84731" cy="276999"/>
            </a:xfrm>
            <a:prstGeom prst="rect">
              <a:avLst/>
            </a:prstGeom>
            <a:noFill/>
          </p:spPr>
          <p:txBody>
            <a:bodyPr wrap="none" rtlCol="0">
              <a:spAutoFit/>
            </a:bodyPr>
            <a:lstStyle/>
            <a:p>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604478"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https://www.points.fr</a:t>
              </a:r>
              <a:r>
                <a:rPr lang="fr-FR" sz="1200" dirty="0">
                  <a:latin typeface="Arial" panose="020B0604020202020204" pitchFamily="34" charset="0"/>
                  <a:cs typeface="Arial" panose="020B0604020202020204" pitchFamily="34" charset="0"/>
                </a:rPr>
                <a:t> </a:t>
              </a:r>
            </a:p>
          </p:txBody>
        </p:sp>
        <p:pic>
          <p:nvPicPr>
            <p:cNvPr id="27" name="Image 26">
              <a:extLst>
                <a:ext uri="{FF2B5EF4-FFF2-40B4-BE49-F238E27FC236}">
                  <a16:creationId xmlns:a16="http://schemas.microsoft.com/office/drawing/2014/main" id="{036C6C3A-A393-49E9-9D05-944735C8C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862" y="1536185"/>
              <a:ext cx="3362276" cy="1198258"/>
            </a:xfrm>
            <a:prstGeom prst="rect">
              <a:avLst/>
            </a:prstGeom>
          </p:spPr>
        </p:pic>
        <p:sp>
          <p:nvSpPr>
            <p:cNvPr id="28" name="ZoneTexte 27">
              <a:extLst>
                <a:ext uri="{FF2B5EF4-FFF2-40B4-BE49-F238E27FC236}">
                  <a16:creationId xmlns:a16="http://schemas.microsoft.com/office/drawing/2014/main" id="{6157F910-A1A8-4B57-B70E-9355C4F14EC0}"/>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004994"/>
                  </a:solidFill>
                  <a:latin typeface="Arial" panose="020B0604020202020204" pitchFamily="34" charset="0"/>
                  <a:cs typeface="Arial" panose="020B0604020202020204" pitchFamily="34" charset="0"/>
                </a:rPr>
                <a:t>PNEU</a:t>
              </a:r>
            </a:p>
          </p:txBody>
        </p:sp>
      </p:grpSp>
    </p:spTree>
    <p:extLst>
      <p:ext uri="{BB962C8B-B14F-4D97-AF65-F5344CB8AC3E}">
        <p14:creationId xmlns:p14="http://schemas.microsoft.com/office/powerpoint/2010/main" val="287102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411069E-533E-0AD9-371E-2B3378E52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474" y="1243149"/>
            <a:ext cx="4285051" cy="4371700"/>
          </a:xfrm>
          <a:prstGeom prst="rect">
            <a:avLst/>
          </a:prstGeom>
        </p:spPr>
      </p:pic>
    </p:spTree>
    <p:extLst>
      <p:ext uri="{BB962C8B-B14F-4D97-AF65-F5344CB8AC3E}">
        <p14:creationId xmlns:p14="http://schemas.microsoft.com/office/powerpoint/2010/main" val="9418076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9444489A-CC45-C834-AECD-76E8F14C9F03}"/>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69454" y="3448265"/>
              <a:ext cx="5229014" cy="2031325"/>
            </a:xfrm>
            <a:prstGeom prst="rect">
              <a:avLst/>
            </a:prstGeom>
            <a:noFill/>
          </p:spPr>
          <p:txBody>
            <a:bodyPr wrap="square" rtlCol="0">
              <a:spAutoFit/>
            </a:bodyPr>
            <a:lstStyle/>
            <a:p>
              <a:pPr fontAlgn="base"/>
              <a:r>
                <a:rPr lang="fr-FR" sz="1400" b="0" i="0" dirty="0">
                  <a:effectLst/>
                </a:rPr>
                <a:t>Notre équipe pluridisciplinaire </a:t>
              </a:r>
              <a:r>
                <a:rPr lang="fr-FR" sz="1400" b="1" i="0" dirty="0">
                  <a:effectLst/>
                </a:rPr>
                <a:t>d’ingénieurs, d'architectes et de consultants</a:t>
              </a:r>
              <a:r>
                <a:rPr lang="fr-FR" sz="1400" b="0" i="0" dirty="0">
                  <a:effectLst/>
                </a:rPr>
                <a:t> vous accompagne dans l'optimisation de votre </a:t>
              </a:r>
              <a:r>
                <a:rPr lang="fr-FR" sz="1400" b="1" i="0" dirty="0">
                  <a:effectLst/>
                </a:rPr>
                <a:t>vision stratégique</a:t>
              </a:r>
              <a:r>
                <a:rPr lang="fr-FR" sz="1400" b="0" i="0" dirty="0">
                  <a:effectLst/>
                </a:rPr>
                <a:t> et dans le développement de vos </a:t>
              </a:r>
              <a:r>
                <a:rPr lang="fr-FR" sz="1400" b="1" i="0" dirty="0">
                  <a:effectLst/>
                </a:rPr>
                <a:t>projets publics et privé</a:t>
              </a:r>
              <a:r>
                <a:rPr lang="fr-FR" sz="1400" b="0" i="0" dirty="0">
                  <a:effectLst/>
                </a:rPr>
                <a:t> dans toutes ses dimensions.</a:t>
              </a:r>
            </a:p>
            <a:p>
              <a:pPr fontAlgn="base"/>
              <a:br>
                <a:rPr lang="fr-FR" sz="1400" b="0" i="0" dirty="0">
                  <a:effectLst/>
                </a:rPr>
              </a:br>
              <a:r>
                <a:rPr lang="fr-FR" sz="1400" b="0" i="0" dirty="0">
                  <a:effectLst/>
                </a:rPr>
                <a:t>Nous proposons de </a:t>
              </a:r>
              <a:r>
                <a:rPr lang="fr-FR" sz="1400" b="1" i="0" dirty="0">
                  <a:effectLst/>
                </a:rPr>
                <a:t>mettre en cohérence</a:t>
              </a:r>
              <a:r>
                <a:rPr lang="fr-FR" sz="1400" b="0" i="0" dirty="0">
                  <a:effectLst/>
                </a:rPr>
                <a:t> de manière pragmatique les projets et les moyens disponibles en organisation de façon </a:t>
              </a:r>
              <a:r>
                <a:rPr lang="fr-FR" sz="1400" b="1" i="0" dirty="0">
                  <a:effectLst/>
                </a:rPr>
                <a:t>à éclairer et optimiser vos choix.</a:t>
              </a:r>
              <a:endParaRPr lang="fr-FR" sz="1400" b="0" i="0" dirty="0">
                <a:effectLst/>
              </a:endParaRP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004994"/>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12055" cy="664543"/>
              <a:chOff x="2485238" y="3429000"/>
              <a:chExt cx="2312055"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8" y="3429000"/>
                <a:ext cx="2312055"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COMPLEXE Z5 205 AV 12 JUILLET 1998</a:t>
                </a:r>
              </a:p>
              <a:p>
                <a:r>
                  <a:rPr lang="fr-FR" sz="1200" cap="small" dirty="0">
                    <a:solidFill>
                      <a:srgbClr val="000000"/>
                    </a:solidFill>
                    <a:latin typeface="Arial" panose="020B0604020202020204" pitchFamily="34" charset="0"/>
                    <a:cs typeface="Arial" panose="020B0604020202020204" pitchFamily="34" charset="0"/>
                  </a:rPr>
                  <a:t>13290 AIX EN PROVENCE</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06 79 65 98 33</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598788"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cedric.minelli@profils-consultants.fr</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388346"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https://www.profils-consultants.fr</a:t>
              </a:r>
              <a:endParaRPr lang="fr-FR" sz="12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6157F910-A1A8-4B57-B70E-9355C4F14EC0}"/>
                </a:ext>
              </a:extLst>
            </p:cNvPr>
            <p:cNvSpPr txBox="1"/>
            <p:nvPr/>
          </p:nvSpPr>
          <p:spPr>
            <a:xfrm>
              <a:off x="1629829" y="1490684"/>
              <a:ext cx="2969513" cy="307777"/>
            </a:xfrm>
            <a:prstGeom prst="rect">
              <a:avLst/>
            </a:prstGeom>
            <a:noFill/>
            <a:ln>
              <a:solidFill>
                <a:schemeClr val="tx1"/>
              </a:solidFill>
            </a:ln>
          </p:spPr>
          <p:txBody>
            <a:bodyPr wrap="square" rtlCol="0">
              <a:spAutoFit/>
            </a:bodyPr>
            <a:lstStyle/>
            <a:p>
              <a:pPr algn="ctr"/>
              <a:r>
                <a:rPr lang="fr-FR" sz="1400" b="1" dirty="0">
                  <a:solidFill>
                    <a:srgbClr val="004994"/>
                  </a:solidFill>
                  <a:latin typeface="Arial" panose="020B0604020202020204" pitchFamily="34" charset="0"/>
                  <a:cs typeface="Arial" panose="020B0604020202020204" pitchFamily="34" charset="0"/>
                </a:rPr>
                <a:t>CONSULTANT - ARCHITECTE</a:t>
              </a:r>
            </a:p>
          </p:txBody>
        </p:sp>
      </p:grpSp>
      <p:pic>
        <p:nvPicPr>
          <p:cNvPr id="5" name="Image 4">
            <a:extLst>
              <a:ext uri="{FF2B5EF4-FFF2-40B4-BE49-F238E27FC236}">
                <a16:creationId xmlns:a16="http://schemas.microsoft.com/office/drawing/2014/main" id="{467639D9-3D56-8C83-8DBB-27EBFD807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8519" y="960195"/>
            <a:ext cx="1099834" cy="1122074"/>
          </a:xfrm>
          <a:prstGeom prst="rect">
            <a:avLst/>
          </a:prstGeom>
        </p:spPr>
      </p:pic>
    </p:spTree>
    <p:extLst>
      <p:ext uri="{BB962C8B-B14F-4D97-AF65-F5344CB8AC3E}">
        <p14:creationId xmlns:p14="http://schemas.microsoft.com/office/powerpoint/2010/main" val="7665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7" name="Parallélogramme 6">
            <a:extLst>
              <a:ext uri="{FF2B5EF4-FFF2-40B4-BE49-F238E27FC236}">
                <a16:creationId xmlns:a16="http://schemas.microsoft.com/office/drawing/2014/main" id="{003A1C98-252F-4205-95C8-9F7B90DB53DB}"/>
              </a:ext>
            </a:extLst>
          </p:cNvPr>
          <p:cNvSpPr/>
          <p:nvPr/>
        </p:nvSpPr>
        <p:spPr>
          <a:xfrm flipH="1">
            <a:off x="1320546" y="2895254"/>
            <a:ext cx="1195612" cy="1228654"/>
          </a:xfrm>
          <a:prstGeom prst="parallelogram">
            <a:avLst>
              <a:gd name="adj" fmla="val 54735"/>
            </a:avLst>
          </a:prstGeom>
          <a:solidFill>
            <a:srgbClr val="000F9C"/>
          </a:solidFill>
          <a:ln>
            <a:solidFill>
              <a:srgbClr val="000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8" name="Parallélogramme 7">
            <a:extLst>
              <a:ext uri="{FF2B5EF4-FFF2-40B4-BE49-F238E27FC236}">
                <a16:creationId xmlns:a16="http://schemas.microsoft.com/office/drawing/2014/main" id="{C346829F-53A6-4B60-8803-B265CB3E49A3}"/>
              </a:ext>
            </a:extLst>
          </p:cNvPr>
          <p:cNvSpPr/>
          <p:nvPr/>
        </p:nvSpPr>
        <p:spPr>
          <a:xfrm flipH="1">
            <a:off x="1852532" y="2895254"/>
            <a:ext cx="1195612" cy="1228654"/>
          </a:xfrm>
          <a:prstGeom prst="parallelogram">
            <a:avLst>
              <a:gd name="adj" fmla="val 54735"/>
            </a:avLst>
          </a:prstGeom>
          <a:solidFill>
            <a:srgbClr val="5677BC"/>
          </a:solidFill>
          <a:ln>
            <a:solidFill>
              <a:srgbClr val="5677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9" name="Parallélogramme 8">
            <a:extLst>
              <a:ext uri="{FF2B5EF4-FFF2-40B4-BE49-F238E27FC236}">
                <a16:creationId xmlns:a16="http://schemas.microsoft.com/office/drawing/2014/main" id="{ACE469A1-696E-4ADB-BAB2-1D995585E86B}"/>
              </a:ext>
            </a:extLst>
          </p:cNvPr>
          <p:cNvSpPr/>
          <p:nvPr/>
        </p:nvSpPr>
        <p:spPr>
          <a:xfrm flipH="1">
            <a:off x="2400743" y="2895254"/>
            <a:ext cx="1195612" cy="1228654"/>
          </a:xfrm>
          <a:prstGeom prst="parallelogram">
            <a:avLst>
              <a:gd name="adj" fmla="val 54735"/>
            </a:avLst>
          </a:prstGeom>
          <a:solidFill>
            <a:srgbClr val="C9D5E4"/>
          </a:solidFill>
          <a:ln>
            <a:solidFill>
              <a:srgbClr val="C9D5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5" name="ZoneTexte 4">
            <a:extLst>
              <a:ext uri="{FF2B5EF4-FFF2-40B4-BE49-F238E27FC236}">
                <a16:creationId xmlns:a16="http://schemas.microsoft.com/office/drawing/2014/main" id="{180EF2A9-6F56-4D07-AE7B-11D1FEAFCA19}"/>
              </a:ext>
            </a:extLst>
          </p:cNvPr>
          <p:cNvSpPr txBox="1"/>
          <p:nvPr/>
        </p:nvSpPr>
        <p:spPr>
          <a:xfrm>
            <a:off x="2118950" y="2497976"/>
            <a:ext cx="8299067" cy="1862176"/>
          </a:xfrm>
          <a:prstGeom prst="rect">
            <a:avLst/>
          </a:prstGeom>
          <a:noFill/>
        </p:spPr>
        <p:txBody>
          <a:bodyPr wrap="none" rtlCol="0">
            <a:spAutoFit/>
          </a:bodyPr>
          <a:lstStyle/>
          <a:p>
            <a:r>
              <a:rPr lang="fr-FR" sz="8800" b="1" u="sng" dirty="0">
                <a:solidFill>
                  <a:schemeClr val="bg1"/>
                </a:solidFill>
                <a:latin typeface="Aharoni" panose="02010803020104030203" pitchFamily="2" charset="-79"/>
                <a:cs typeface="Aharoni" panose="02010803020104030203" pitchFamily="2" charset="-79"/>
              </a:rPr>
              <a:t>P</a:t>
            </a:r>
            <a:r>
              <a:rPr lang="fr-FR" sz="8800" b="1" u="sng" dirty="0">
                <a:solidFill>
                  <a:srgbClr val="000F9C"/>
                </a:solidFill>
                <a:latin typeface="Aharoni" panose="02010803020104030203" pitchFamily="2" charset="-79"/>
                <a:cs typeface="Aharoni" panose="02010803020104030203" pitchFamily="2" charset="-79"/>
              </a:rPr>
              <a:t>roven</a:t>
            </a:r>
            <a:r>
              <a:rPr lang="fr-FR" sz="8800" b="1" dirty="0">
                <a:solidFill>
                  <a:srgbClr val="000F9C"/>
                </a:solidFill>
                <a:latin typeface="Aharoni" panose="02010803020104030203" pitchFamily="2" charset="-79"/>
                <a:cs typeface="Aharoni" panose="02010803020104030203" pitchFamily="2" charset="-79"/>
              </a:rPr>
              <a:t>ç</a:t>
            </a:r>
            <a:r>
              <a:rPr lang="fr-FR" sz="8800" b="1" u="sng" dirty="0">
                <a:solidFill>
                  <a:srgbClr val="000F9C"/>
                </a:solidFill>
                <a:latin typeface="Aharoni" panose="02010803020104030203" pitchFamily="2" charset="-79"/>
                <a:cs typeface="Aharoni" panose="02010803020104030203" pitchFamily="2" charset="-79"/>
              </a:rPr>
              <a:t>ale s</a:t>
            </a:r>
            <a:r>
              <a:rPr lang="fr-FR" sz="11501" b="1" u="sng" dirty="0">
                <a:solidFill>
                  <a:srgbClr val="000F9C"/>
                </a:solidFill>
                <a:latin typeface="Aharoni" panose="02010803020104030203" pitchFamily="2" charset="-79"/>
                <a:cs typeface="Aharoni" panose="02010803020104030203" pitchFamily="2" charset="-79"/>
              </a:rPr>
              <a:t>.</a:t>
            </a:r>
            <a:r>
              <a:rPr lang="fr-FR" sz="8800" b="1" u="sng" dirty="0">
                <a:solidFill>
                  <a:srgbClr val="000F9C"/>
                </a:solidFill>
                <a:latin typeface="Aharoni" panose="02010803020104030203" pitchFamily="2" charset="-79"/>
                <a:cs typeface="Aharoni" panose="02010803020104030203" pitchFamily="2" charset="-79"/>
              </a:rPr>
              <a:t>a</a:t>
            </a:r>
            <a:r>
              <a:rPr lang="fr-FR" sz="11501" b="1" u="sng" dirty="0">
                <a:solidFill>
                  <a:srgbClr val="000F9C"/>
                </a:solidFill>
                <a:latin typeface="Aharoni" panose="02010803020104030203" pitchFamily="2" charset="-79"/>
                <a:cs typeface="Aharoni" panose="02010803020104030203" pitchFamily="2" charset="-79"/>
              </a:rPr>
              <a:t>.</a:t>
            </a:r>
            <a:endParaRPr lang="fr-FR" sz="8800" b="1" u="sng" dirty="0">
              <a:solidFill>
                <a:srgbClr val="000F9C"/>
              </a:solidFill>
              <a:latin typeface="Aharoni" panose="02010803020104030203" pitchFamily="2" charset="-79"/>
              <a:cs typeface="Aharoni" panose="02010803020104030203" pitchFamily="2" charset="-79"/>
            </a:endParaRPr>
          </a:p>
        </p:txBody>
      </p:sp>
      <p:sp>
        <p:nvSpPr>
          <p:cNvPr id="10" name="Rectangle 9">
            <a:extLst>
              <a:ext uri="{FF2B5EF4-FFF2-40B4-BE49-F238E27FC236}">
                <a16:creationId xmlns:a16="http://schemas.microsoft.com/office/drawing/2014/main" id="{DEFC281D-6437-4515-A1A5-5A5121A46CBF}"/>
              </a:ext>
            </a:extLst>
          </p:cNvPr>
          <p:cNvSpPr/>
          <p:nvPr/>
        </p:nvSpPr>
        <p:spPr>
          <a:xfrm>
            <a:off x="2208546" y="3965576"/>
            <a:ext cx="3947780" cy="82549"/>
          </a:xfrm>
          <a:prstGeom prst="rect">
            <a:avLst/>
          </a:prstGeom>
          <a:solidFill>
            <a:srgbClr val="000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1687874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10;&#10;Description générée automatiquement">
            <a:extLst>
              <a:ext uri="{FF2B5EF4-FFF2-40B4-BE49-F238E27FC236}">
                <a16:creationId xmlns:a16="http://schemas.microsoft.com/office/drawing/2014/main" id="{006C3FFB-E6A3-4974-9DD8-26B8B170F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046" y="2310663"/>
            <a:ext cx="7137908" cy="2236674"/>
          </a:xfrm>
          <a:prstGeom prst="rect">
            <a:avLst/>
          </a:prstGeom>
        </p:spPr>
      </p:pic>
    </p:spTree>
    <p:extLst>
      <p:ext uri="{BB962C8B-B14F-4D97-AF65-F5344CB8AC3E}">
        <p14:creationId xmlns:p14="http://schemas.microsoft.com/office/powerpoint/2010/main" val="9038826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143236" cy="2893100"/>
          </a:xfrm>
          <a:prstGeom prst="rect">
            <a:avLst/>
          </a:prstGeom>
          <a:noFill/>
        </p:spPr>
        <p:txBody>
          <a:bodyPr wrap="square" rtlCol="0">
            <a:spAutoFit/>
          </a:bodyPr>
          <a:lstStyle/>
          <a:p>
            <a:pPr algn="just"/>
            <a:r>
              <a:rPr lang="fr-FR" sz="1400" dirty="0"/>
              <a:t>La société est certifiée selon </a:t>
            </a:r>
            <a:r>
              <a:rPr lang="fr-FR" sz="1400" b="1" dirty="0"/>
              <a:t>le référentiel ISO 9001 </a:t>
            </a:r>
            <a:r>
              <a:rPr lang="fr-FR" sz="1400" dirty="0"/>
              <a:t>depuis 1993.</a:t>
            </a:r>
          </a:p>
          <a:p>
            <a:pPr algn="just"/>
            <a:r>
              <a:rPr lang="fr-FR" sz="1400" b="1" dirty="0">
                <a:solidFill>
                  <a:schemeClr val="tx1">
                    <a:lumMod val="95000"/>
                    <a:lumOff val="5000"/>
                  </a:schemeClr>
                </a:solidFill>
              </a:rPr>
              <a:t>L’usine principale</a:t>
            </a:r>
            <a:r>
              <a:rPr lang="fr-FR" sz="1400" dirty="0"/>
              <a:t>, située à proximité de Perpignan, est également certifiée selon le référentiel ISO 14001. Ce site d’</a:t>
            </a:r>
            <a:r>
              <a:rPr lang="fr-FR" sz="1400" dirty="0" err="1"/>
              <a:t>Espira</a:t>
            </a:r>
            <a:r>
              <a:rPr lang="fr-FR" sz="1400" dirty="0"/>
              <a:t> de l’Agly est également certifié GMPB2 (alimentation animale).</a:t>
            </a:r>
          </a:p>
          <a:p>
            <a:pPr algn="just"/>
            <a:endParaRPr lang="fr-FR" sz="1400" dirty="0"/>
          </a:p>
          <a:p>
            <a:pPr algn="just"/>
            <a:r>
              <a:rPr lang="fr-FR" sz="1400" dirty="0"/>
              <a:t>En outre, La Provençale dispose d’une </a:t>
            </a:r>
            <a:r>
              <a:rPr lang="fr-FR" sz="1400" b="1" dirty="0"/>
              <a:t>très grande expérience</a:t>
            </a:r>
            <a:r>
              <a:rPr lang="fr-FR" sz="1400" dirty="0"/>
              <a:t>, car c’est depuis 1933 qu’elle transforme les </a:t>
            </a:r>
            <a:r>
              <a:rPr lang="fr-FR" sz="1400" b="1" dirty="0"/>
              <a:t>carbonates de calcium </a:t>
            </a:r>
            <a:r>
              <a:rPr lang="fr-FR" sz="1400" dirty="0"/>
              <a:t>extraits de ses diverses carrières en produits industriels.</a:t>
            </a:r>
          </a:p>
          <a:p>
            <a:pPr algn="just"/>
            <a:endParaRPr lang="fr-FR" sz="1400" dirty="0"/>
          </a:p>
          <a:p>
            <a:pPr algn="just"/>
            <a:r>
              <a:rPr lang="fr-FR" sz="1400" dirty="0"/>
              <a:t>Une gamme agricole est également produite sur le site de Pouzilhac.</a:t>
            </a:r>
          </a:p>
          <a:p>
            <a:pPr algn="just"/>
            <a:r>
              <a:rPr lang="fr-FR" sz="1400" b="1" dirty="0"/>
              <a:t>Le respect de l’environnement </a:t>
            </a:r>
            <a:r>
              <a:rPr lang="fr-FR" sz="1400" dirty="0"/>
              <a:t>est une préoccupation majeure de notre société. La réhabilitation des sites constitue une activité permanente sur nos exploitations.</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176FC1"/>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2" y="2807767"/>
            <a:ext cx="2274973" cy="664543"/>
            <a:chOff x="2485238" y="3429000"/>
            <a:chExt cx="2274973"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8" y="3429000"/>
              <a:ext cx="2274973"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283 AV FREDERIC MISTRAL</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04 94 72 83 13</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2401619"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laurent.sabiani@provençale.com</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1676613"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www.provencale.com</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341971" cy="307777"/>
          </a:xfrm>
          <a:prstGeom prst="rect">
            <a:avLst/>
          </a:prstGeom>
          <a:noFill/>
          <a:ln>
            <a:solidFill>
              <a:schemeClr val="tx1"/>
            </a:solidFill>
          </a:ln>
        </p:spPr>
        <p:txBody>
          <a:bodyPr wrap="square" rtlCol="0">
            <a:spAutoFit/>
          </a:bodyPr>
          <a:lstStyle/>
          <a:p>
            <a:pPr algn="ctr"/>
            <a:r>
              <a:rPr lang="fr-FR" sz="1400" b="1" dirty="0">
                <a:solidFill>
                  <a:srgbClr val="176FC1"/>
                </a:solidFill>
                <a:latin typeface="Arial" panose="020B0604020202020204" pitchFamily="34" charset="0"/>
                <a:cs typeface="Arial" panose="020B0604020202020204" pitchFamily="34" charset="0"/>
              </a:rPr>
              <a:t>BTP</a:t>
            </a:r>
          </a:p>
        </p:txBody>
      </p:sp>
      <p:pic>
        <p:nvPicPr>
          <p:cNvPr id="6" name="Image 5">
            <a:extLst>
              <a:ext uri="{FF2B5EF4-FFF2-40B4-BE49-F238E27FC236}">
                <a16:creationId xmlns:a16="http://schemas.microsoft.com/office/drawing/2014/main" id="{7D6204B2-9C7A-3226-E56C-8448C13DCCF0}"/>
              </a:ext>
            </a:extLst>
          </p:cNvPr>
          <p:cNvPicPr>
            <a:picLocks noChangeAspect="1"/>
          </p:cNvPicPr>
          <p:nvPr/>
        </p:nvPicPr>
        <p:blipFill rotWithShape="1">
          <a:blip r:embed="rId4"/>
          <a:srcRect l="33750" t="52296" r="14089" b="32860"/>
          <a:stretch/>
        </p:blipFill>
        <p:spPr>
          <a:xfrm>
            <a:off x="3322776" y="1105382"/>
            <a:ext cx="5546447" cy="1017990"/>
          </a:xfrm>
          <a:prstGeom prst="rect">
            <a:avLst/>
          </a:prstGeom>
        </p:spPr>
      </p:pic>
    </p:spTree>
    <p:extLst>
      <p:ext uri="{BB962C8B-B14F-4D97-AF65-F5344CB8AC3E}">
        <p14:creationId xmlns:p14="http://schemas.microsoft.com/office/powerpoint/2010/main" val="306678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lipart&#10;&#10;Description générée automatiquement">
            <a:extLst>
              <a:ext uri="{FF2B5EF4-FFF2-40B4-BE49-F238E27FC236}">
                <a16:creationId xmlns:a16="http://schemas.microsoft.com/office/drawing/2014/main" id="{812EC8CD-FDFB-4C8E-9D60-D39DEC5C9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060" y="2333900"/>
            <a:ext cx="8663880" cy="2190198"/>
          </a:xfrm>
          <a:prstGeom prst="rect">
            <a:avLst/>
          </a:prstGeom>
        </p:spPr>
      </p:pic>
    </p:spTree>
    <p:extLst>
      <p:ext uri="{BB962C8B-B14F-4D97-AF65-F5344CB8AC3E}">
        <p14:creationId xmlns:p14="http://schemas.microsoft.com/office/powerpoint/2010/main" val="17819495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7FC7E105-71CF-D196-B729-7E04DBFB46E5}"/>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93781" y="3123598"/>
              <a:ext cx="5229014" cy="2893100"/>
            </a:xfrm>
            <a:prstGeom prst="rect">
              <a:avLst/>
            </a:prstGeom>
            <a:noFill/>
          </p:spPr>
          <p:txBody>
            <a:bodyPr wrap="square" rtlCol="0">
              <a:spAutoFit/>
            </a:bodyPr>
            <a:lstStyle/>
            <a:p>
              <a:pPr algn="just"/>
              <a:r>
                <a:rPr lang="fr-FR" sz="1400" dirty="0"/>
                <a:t>De la </a:t>
              </a:r>
              <a:r>
                <a:rPr lang="fr-FR" sz="1400" b="1" dirty="0"/>
                <a:t>livraison</a:t>
              </a:r>
              <a:r>
                <a:rPr lang="fr-FR" sz="1400" dirty="0"/>
                <a:t> de produits simples, aux marchandises les plus sensibles, de la </a:t>
              </a:r>
              <a:r>
                <a:rPr lang="fr-FR" sz="1400" b="1" dirty="0"/>
                <a:t>distribution </a:t>
              </a:r>
              <a:r>
                <a:rPr lang="fr-FR" sz="1400" dirty="0"/>
                <a:t>jusqu’au lot complet, Provence Distribution Logistique est votre partenaire pour tous vos besoins transports toute </a:t>
              </a:r>
              <a:r>
                <a:rPr lang="fr-FR" sz="1400" b="1" dirty="0"/>
                <a:t>France et Europe</a:t>
              </a:r>
              <a:r>
                <a:rPr lang="fr-FR" sz="1400" dirty="0"/>
                <a:t>, en parc propre ou via son groupement </a:t>
              </a:r>
              <a:r>
                <a:rPr lang="fr-FR" sz="1400" dirty="0" err="1">
                  <a:hlinkClick r:id="rId3"/>
                </a:rPr>
                <a:t>Evolutrans</a:t>
              </a:r>
              <a:r>
                <a:rPr lang="fr-FR" sz="1400" dirty="0"/>
                <a:t>, dans le </a:t>
              </a:r>
              <a:r>
                <a:rPr lang="fr-FR" sz="1400" b="1" dirty="0"/>
                <a:t>respect de vos délais de livraison</a:t>
              </a:r>
              <a:r>
                <a:rPr lang="fr-FR" sz="1400" dirty="0"/>
                <a:t>. La société met également à votre disposition son service express pour répondre à vos opération de </a:t>
              </a:r>
              <a:r>
                <a:rPr lang="fr-FR" sz="1400" b="1" dirty="0"/>
                <a:t>transport urgent</a:t>
              </a:r>
            </a:p>
            <a:p>
              <a:pPr algn="just"/>
              <a:endParaRPr lang="fr-FR" sz="1400" b="1" dirty="0">
                <a:latin typeface="Arial" panose="020B0604020202020204" pitchFamily="34" charset="0"/>
                <a:cs typeface="Arial" panose="020B0604020202020204" pitchFamily="34" charset="0"/>
              </a:endParaRPr>
            </a:p>
            <a:p>
              <a:pPr algn="just"/>
              <a:r>
                <a:rPr lang="fr-FR" sz="1400" dirty="0">
                  <a:cs typeface="Arial" panose="020B0604020202020204" pitchFamily="34" charset="0"/>
                </a:rPr>
                <a:t>Provence Distribution Logistique </a:t>
              </a:r>
              <a:r>
                <a:rPr lang="fr-FR" sz="1400" dirty="0"/>
                <a:t>vous apporte des </a:t>
              </a:r>
              <a:r>
                <a:rPr lang="fr-FR" sz="1400" b="1" dirty="0"/>
                <a:t>solutions optimales</a:t>
              </a:r>
              <a:r>
                <a:rPr lang="fr-FR" sz="1400" dirty="0"/>
                <a:t> de la gestion du stock de vos produits jusqu’à leur préparation pour expédition. De plus, ils ont développé une expertise dans le transport du </a:t>
              </a:r>
              <a:r>
                <a:rPr lang="fr-FR" sz="1400" b="1" dirty="0"/>
                <a:t>vin</a:t>
              </a:r>
              <a:r>
                <a:rPr lang="fr-FR" sz="1400" dirty="0"/>
                <a:t> et dans la gestion logistique des problématiques de </a:t>
              </a:r>
              <a:r>
                <a:rPr lang="fr-FR" sz="1400" b="1" dirty="0"/>
                <a:t>saisonnalité</a:t>
              </a:r>
              <a:r>
                <a:rPr lang="fr-FR" sz="1400" dirty="0"/>
                <a:t>.</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4DB0DF"/>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45963"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1940 AV DES CHENES VERTS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06 71 57 45 50</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771341" cy="276999"/>
            </a:xfrm>
            <a:prstGeom prst="rect">
              <a:avLst/>
            </a:prstGeom>
            <a:noFill/>
          </p:spPr>
          <p:txBody>
            <a:bodyPr wrap="square" rtlCol="0">
              <a:spAutoFit/>
            </a:bodyPr>
            <a:lstStyle/>
            <a:p>
              <a:r>
                <a:rPr lang="fr-FR" sz="1200" dirty="0">
                  <a:solidFill>
                    <a:srgbClr val="000000"/>
                  </a:solidFill>
                  <a:latin typeface="Arial" panose="020B0604020202020204" pitchFamily="34" charset="0"/>
                  <a:cs typeface="Arial" panose="020B0604020202020204" pitchFamily="34" charset="0"/>
                  <a:hlinkClick r:id="rId4"/>
                </a:rPr>
                <a:t>olivier.riandee@provencedistrilog.com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333179" cy="461665"/>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hlinkClick r:id="rId5"/>
                </a:rPr>
                <a:t>https://www.provencedistributionlogistique.fr/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descr="Une image contenant texte, clipart&#10;&#10;Description générée automatiquement">
              <a:extLst>
                <a:ext uri="{FF2B5EF4-FFF2-40B4-BE49-F238E27FC236}">
                  <a16:creationId xmlns:a16="http://schemas.microsoft.com/office/drawing/2014/main" id="{F358146C-4010-4EEC-92F3-3F0C40B839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4455" y="1670602"/>
              <a:ext cx="3903085" cy="986686"/>
            </a:xfrm>
            <a:prstGeom prst="rect">
              <a:avLst/>
            </a:prstGeom>
          </p:spPr>
        </p:pic>
        <p:sp>
          <p:nvSpPr>
            <p:cNvPr id="28" name="ZoneTexte 27">
              <a:extLst>
                <a:ext uri="{FF2B5EF4-FFF2-40B4-BE49-F238E27FC236}">
                  <a16:creationId xmlns:a16="http://schemas.microsoft.com/office/drawing/2014/main" id="{590BCCCD-A477-478E-AE56-084094E417A3}"/>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4EB0DF"/>
                  </a:solidFill>
                  <a:latin typeface="Arial" panose="020B0604020202020204" pitchFamily="34" charset="0"/>
                  <a:cs typeface="Arial" panose="020B0604020202020204" pitchFamily="34" charset="0"/>
                </a:rPr>
                <a:t>LOGISTIQUE</a:t>
              </a:r>
            </a:p>
          </p:txBody>
        </p:sp>
      </p:grpSp>
    </p:spTree>
    <p:extLst>
      <p:ext uri="{BB962C8B-B14F-4D97-AF65-F5344CB8AC3E}">
        <p14:creationId xmlns:p14="http://schemas.microsoft.com/office/powerpoint/2010/main" val="308889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ciel nocturne&#10;&#10;Description générée automatiquement">
            <a:extLst>
              <a:ext uri="{FF2B5EF4-FFF2-40B4-BE49-F238E27FC236}">
                <a16:creationId xmlns:a16="http://schemas.microsoft.com/office/drawing/2014/main" id="{6905A9CF-315B-5959-2A8A-FADD787AE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995" y="1076516"/>
            <a:ext cx="8352010" cy="4704966"/>
          </a:xfrm>
          <a:prstGeom prst="rect">
            <a:avLst/>
          </a:prstGeom>
        </p:spPr>
      </p:pic>
    </p:spTree>
    <p:extLst>
      <p:ext uri="{BB962C8B-B14F-4D97-AF65-F5344CB8AC3E}">
        <p14:creationId xmlns:p14="http://schemas.microsoft.com/office/powerpoint/2010/main" val="3203736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EF7531C-AC41-E0C2-4E5B-9701090CD45E}"/>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123511" y="3170021"/>
              <a:ext cx="5229014" cy="2893100"/>
            </a:xfrm>
            <a:prstGeom prst="rect">
              <a:avLst/>
            </a:prstGeom>
            <a:noFill/>
          </p:spPr>
          <p:txBody>
            <a:bodyPr wrap="square" rtlCol="0">
              <a:spAutoFit/>
            </a:bodyPr>
            <a:lstStyle/>
            <a:p>
              <a:r>
                <a:rPr lang="fr-FR" sz="1400" dirty="0"/>
                <a:t>Le groupe </a:t>
              </a:r>
              <a:r>
                <a:rPr lang="fr-FR" sz="1400" b="1" dirty="0"/>
                <a:t>Renault</a:t>
              </a:r>
              <a:r>
                <a:rPr lang="fr-FR" sz="1400" dirty="0"/>
                <a:t> est un constructeur automobile français. Présent dans 118 pays. Le groupe Renault est spécialisé dans les véhicules particuliers et les véhicules utilitaires légers. Depuis plus de 10 ans, la marque au losange est </a:t>
              </a:r>
              <a:r>
                <a:rPr lang="fr-FR" sz="1400" b="1" dirty="0"/>
                <a:t>la 1ère marque de véhicules utilitaires en Europe</a:t>
              </a:r>
              <a:r>
                <a:rPr lang="fr-FR" sz="1400" dirty="0"/>
                <a:t>. Le groupe compte aujourd’hui </a:t>
              </a:r>
              <a:r>
                <a:rPr lang="fr-FR" sz="1400" b="1" dirty="0"/>
                <a:t>3 marques</a:t>
              </a:r>
              <a:r>
                <a:rPr lang="fr-FR" sz="1400" dirty="0"/>
                <a:t> : Renault, Dacia et Renault Samsung Motors.</a:t>
              </a:r>
            </a:p>
            <a:p>
              <a:endParaRPr lang="fr-FR" sz="1400" dirty="0"/>
            </a:p>
            <a:p>
              <a:r>
                <a:rPr lang="fr-FR" sz="1400" dirty="0"/>
                <a:t>En quelques mots, Renault c’est : </a:t>
              </a:r>
            </a:p>
            <a:p>
              <a:r>
                <a:rPr lang="fr-FR" sz="1400" dirty="0">
                  <a:effectLst/>
                </a:rPr>
                <a:t>- La politique de </a:t>
              </a:r>
              <a:r>
                <a:rPr lang="fr-FR" sz="1400" b="1" dirty="0">
                  <a:effectLst/>
                </a:rPr>
                <a:t>l’innovation</a:t>
              </a:r>
            </a:p>
            <a:p>
              <a:r>
                <a:rPr lang="fr-FR" sz="1400" dirty="0">
                  <a:effectLst/>
                </a:rPr>
                <a:t>- Le renouvellement et le renforcement de </a:t>
              </a:r>
              <a:r>
                <a:rPr lang="fr-FR" sz="1400" b="1" dirty="0">
                  <a:effectLst/>
                </a:rPr>
                <a:t>l’offre produit</a:t>
              </a:r>
            </a:p>
            <a:p>
              <a:r>
                <a:rPr lang="fr-FR" sz="1400" dirty="0">
                  <a:effectLst/>
                </a:rPr>
                <a:t>- Le renforcement de l’</a:t>
              </a:r>
              <a:r>
                <a:rPr lang="fr-FR" sz="1400" b="1" dirty="0">
                  <a:effectLst/>
                </a:rPr>
                <a:t>image de marque</a:t>
              </a:r>
            </a:p>
            <a:p>
              <a:r>
                <a:rPr lang="fr-FR" sz="1400" dirty="0">
                  <a:effectLst/>
                </a:rPr>
                <a:t>- L’</a:t>
              </a:r>
              <a:r>
                <a:rPr lang="fr-FR" sz="1400" b="1" dirty="0">
                  <a:effectLst/>
                </a:rPr>
                <a:t>excellence dans la relation client</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C0C0C6"/>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45965"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ROUTE D’AIX</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b="0" i="0" u="none" strike="noStrike" cap="small" dirty="0">
                  <a:solidFill>
                    <a:srgbClr val="000000"/>
                  </a:solidFill>
                  <a:effectLst/>
                  <a:latin typeface="Arial" panose="020B0604020202020204" pitchFamily="34" charset="0"/>
                  <a:cs typeface="Arial" panose="020B0604020202020204" pitchFamily="34" charset="0"/>
                </a:rPr>
                <a:t>06 80 45 67 70</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028119"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loic.orengo@synethis.com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446504"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https://concessionnaire.renault.fr</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0FD9E8CC-C985-4D53-989F-745015F6D379}"/>
                </a:ext>
              </a:extLst>
            </p:cNvPr>
            <p:cNvSpPr txBox="1"/>
            <p:nvPr/>
          </p:nvSpPr>
          <p:spPr>
            <a:xfrm>
              <a:off x="1629829" y="1490684"/>
              <a:ext cx="1570571" cy="307777"/>
            </a:xfrm>
            <a:prstGeom prst="rect">
              <a:avLst/>
            </a:prstGeom>
            <a:noFill/>
            <a:ln>
              <a:solidFill>
                <a:schemeClr val="tx1"/>
              </a:solidFill>
            </a:ln>
          </p:spPr>
          <p:txBody>
            <a:bodyPr wrap="square" rtlCol="0">
              <a:spAutoFit/>
            </a:bodyPr>
            <a:lstStyle/>
            <a:p>
              <a:pPr algn="ctr"/>
              <a:r>
                <a:rPr lang="fr-FR" sz="1400" b="1" dirty="0">
                  <a:solidFill>
                    <a:srgbClr val="C0C0C6"/>
                  </a:solidFill>
                  <a:latin typeface="Arial" panose="020B0604020202020204" pitchFamily="34" charset="0"/>
                  <a:cs typeface="Arial" panose="020B0604020202020204" pitchFamily="34" charset="0"/>
                </a:rPr>
                <a:t>AUTOMOBILE</a:t>
              </a:r>
            </a:p>
          </p:txBody>
        </p:sp>
      </p:grpSp>
      <p:pic>
        <p:nvPicPr>
          <p:cNvPr id="30" name="Image 29" descr="Une image contenant ciel nocturne&#10;&#10;Description générée automatiquement">
            <a:extLst>
              <a:ext uri="{FF2B5EF4-FFF2-40B4-BE49-F238E27FC236}">
                <a16:creationId xmlns:a16="http://schemas.microsoft.com/office/drawing/2014/main" id="{68C52F1E-1746-19FA-C746-8F3D07072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4510" y="764383"/>
            <a:ext cx="2913472" cy="1641256"/>
          </a:xfrm>
          <a:prstGeom prst="rect">
            <a:avLst/>
          </a:prstGeom>
        </p:spPr>
      </p:pic>
    </p:spTree>
    <p:extLst>
      <p:ext uri="{BB962C8B-B14F-4D97-AF65-F5344CB8AC3E}">
        <p14:creationId xmlns:p14="http://schemas.microsoft.com/office/powerpoint/2010/main" val="221677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2" descr="Roland Paix - Traiteur Provence Mariage et Evénements Professionnels">
            <a:extLst>
              <a:ext uri="{FF2B5EF4-FFF2-40B4-BE49-F238E27FC236}">
                <a16:creationId xmlns:a16="http://schemas.microsoft.com/office/drawing/2014/main" id="{1CEC1564-D46E-CA05-2BD9-D14EF62FC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447" y="965446"/>
            <a:ext cx="4927106" cy="492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460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EF7531C-AC41-E0C2-4E5B-9701090CD45E}"/>
              </a:ext>
            </a:extLst>
          </p:cNvPr>
          <p:cNvGrpSpPr/>
          <p:nvPr/>
        </p:nvGrpSpPr>
        <p:grpSpPr>
          <a:xfrm>
            <a:off x="1154706" y="621233"/>
            <a:ext cx="9882588" cy="5615534"/>
            <a:chOff x="1276956" y="1242466"/>
            <a:chExt cx="9882588"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6"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123511" y="3170021"/>
              <a:ext cx="4913739" cy="1600438"/>
            </a:xfrm>
            <a:prstGeom prst="rect">
              <a:avLst/>
            </a:prstGeom>
            <a:noFill/>
          </p:spPr>
          <p:txBody>
            <a:bodyPr wrap="square" rtlCol="0">
              <a:spAutoFit/>
            </a:bodyPr>
            <a:lstStyle/>
            <a:p>
              <a:pPr algn="just" fontAlgn="base" latinLnBrk="0"/>
              <a:r>
                <a:rPr lang="fr-FR" sz="1400" b="0" i="0" dirty="0">
                  <a:effectLst/>
                  <a:latin typeface="Crimson Text"/>
                </a:rPr>
                <a:t>Installée au </a:t>
              </a:r>
              <a:r>
                <a:rPr lang="fr-FR" sz="1400" b="1" i="0" dirty="0">
                  <a:effectLst/>
                  <a:latin typeface="Crimson Text"/>
                </a:rPr>
                <a:t>cœur de la Provence</a:t>
              </a:r>
              <a:r>
                <a:rPr lang="fr-FR" sz="1400" b="0" i="0" dirty="0">
                  <a:effectLst/>
                  <a:latin typeface="Crimson Text"/>
                </a:rPr>
                <a:t>, la Famille Paix associe son excellence à vos événements privés et professionnels. </a:t>
              </a:r>
            </a:p>
            <a:p>
              <a:pPr algn="just" fontAlgn="base" latinLnBrk="0"/>
              <a:endParaRPr lang="fr-FR" sz="1400" dirty="0">
                <a:latin typeface="Crimson Text"/>
              </a:endParaRPr>
            </a:p>
            <a:p>
              <a:pPr algn="just" fontAlgn="base" latinLnBrk="0"/>
              <a:r>
                <a:rPr lang="fr-FR" sz="1400" b="0" i="0" dirty="0">
                  <a:effectLst/>
                  <a:latin typeface="Crimson Text"/>
                </a:rPr>
                <a:t>Depuis trois générations, elle met toute son expertise et son savoir faire pour l’organisation de </a:t>
              </a:r>
              <a:r>
                <a:rPr lang="fr-FR" sz="1400" b="1" i="0" dirty="0">
                  <a:effectLst/>
                  <a:latin typeface="Crimson Text"/>
                </a:rPr>
                <a:t>prestations haut de gamme</a:t>
              </a:r>
              <a:r>
                <a:rPr lang="fr-FR" sz="1400" b="0" i="0" dirty="0">
                  <a:effectLst/>
                  <a:latin typeface="Crimson Text"/>
                </a:rPr>
                <a:t> grâce à son service traiteur ou en vous proposant une </a:t>
              </a:r>
              <a:r>
                <a:rPr lang="fr-FR" sz="1400" b="0" i="0" strike="noStrike" dirty="0">
                  <a:effectLst/>
                  <a:latin typeface="Crimson Text"/>
                </a:rPr>
                <a:t>collection </a:t>
              </a:r>
              <a:r>
                <a:rPr lang="fr-FR" sz="1400" b="0" i="0" dirty="0">
                  <a:effectLst/>
                  <a:latin typeface="Crimson Text"/>
                </a:rPr>
                <a:t>de lieux uniques.</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chemeClr val="accent6">
                      <a:lumMod val="60000"/>
                      <a:lumOff val="40000"/>
                    </a:schemeClr>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446504" cy="830997"/>
              <a:chOff x="2485239" y="3429000"/>
              <a:chExt cx="2100631" cy="830997"/>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100631" cy="830997"/>
              </a:xfrm>
              <a:prstGeom prst="rect">
                <a:avLst/>
              </a:prstGeom>
              <a:noFill/>
            </p:spPr>
            <p:txBody>
              <a:bodyPr wrap="square">
                <a:spAutoFit/>
              </a:bodyPr>
              <a:lstStyle/>
              <a:p>
                <a:r>
                  <a:rPr lang="fr-FR" sz="1200" b="0" i="0" dirty="0">
                    <a:effectLst/>
                    <a:latin typeface="Arial" panose="020B0604020202020204" pitchFamily="34" charset="0"/>
                    <a:cs typeface="Arial" panose="020B0604020202020204" pitchFamily="34" charset="0"/>
                  </a:rPr>
                  <a:t>Z.A LA LAOUVE </a:t>
                </a:r>
              </a:p>
              <a:p>
                <a:r>
                  <a:rPr lang="fr-FR" sz="1200" b="0" i="0" dirty="0">
                    <a:effectLst/>
                    <a:latin typeface="Arial" panose="020B0604020202020204" pitchFamily="34" charset="0"/>
                    <a:cs typeface="Arial" panose="020B0604020202020204" pitchFamily="34" charset="0"/>
                  </a:rPr>
                  <a:t>Chemin du Coudoulet</a:t>
                </a:r>
                <a:br>
                  <a:rPr lang="fr-FR" sz="1200" dirty="0">
                    <a:latin typeface="Arial" panose="020B0604020202020204" pitchFamily="34" charset="0"/>
                    <a:cs typeface="Arial" panose="020B0604020202020204" pitchFamily="34" charset="0"/>
                  </a:rPr>
                </a:br>
                <a:r>
                  <a:rPr lang="fr-FR" sz="1200" b="0" i="0" dirty="0">
                    <a:effectLst/>
                    <a:latin typeface="Arial" panose="020B0604020202020204" pitchFamily="34" charset="0"/>
                    <a:cs typeface="Arial" panose="020B0604020202020204" pitchFamily="34" charset="0"/>
                  </a:rPr>
                  <a:t>83470 SAINT MAXIMIN LA SAINTE BAUME</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b="0" i="0" u="none" strike="noStrike" cap="small" dirty="0">
                  <a:solidFill>
                    <a:srgbClr val="000000"/>
                  </a:solidFill>
                  <a:effectLst/>
                  <a:latin typeface="Arial" panose="020B0604020202020204" pitchFamily="34" charset="0"/>
                  <a:cs typeface="Arial" panose="020B0604020202020204" pitchFamily="34" charset="0"/>
                </a:rPr>
                <a:t>06 73 69 13 22</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674882" cy="276999"/>
            </a:xfrm>
            <a:prstGeom prst="rect">
              <a:avLst/>
            </a:prstGeom>
            <a:noFill/>
          </p:spPr>
          <p:txBody>
            <a:bodyPr wrap="none" rtlCol="0">
              <a:spAutoFit/>
            </a:bodyPr>
            <a:lstStyle/>
            <a:p>
              <a:r>
                <a:rPr lang="fr-FR" sz="1200" b="0" i="0" u="none" strike="noStrike" dirty="0">
                  <a:effectLst/>
                  <a:latin typeface="Crimson Text"/>
                </a:rPr>
                <a:t>olivier@rolandpaix.com</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096600"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https://www.rolandpaix.com/</a:t>
              </a:r>
            </a:p>
          </p:txBody>
        </p:sp>
        <p:sp>
          <p:nvSpPr>
            <p:cNvPr id="28" name="ZoneTexte 27">
              <a:extLst>
                <a:ext uri="{FF2B5EF4-FFF2-40B4-BE49-F238E27FC236}">
                  <a16:creationId xmlns:a16="http://schemas.microsoft.com/office/drawing/2014/main" id="{0FD9E8CC-C985-4D53-989F-745015F6D379}"/>
                </a:ext>
              </a:extLst>
            </p:cNvPr>
            <p:cNvSpPr txBox="1"/>
            <p:nvPr/>
          </p:nvSpPr>
          <p:spPr>
            <a:xfrm>
              <a:off x="1629829" y="1490684"/>
              <a:ext cx="1570571" cy="307777"/>
            </a:xfrm>
            <a:prstGeom prst="rect">
              <a:avLst/>
            </a:prstGeom>
            <a:noFill/>
            <a:ln>
              <a:solidFill>
                <a:schemeClr val="tx1"/>
              </a:solidFill>
            </a:ln>
          </p:spPr>
          <p:txBody>
            <a:bodyPr wrap="square" rtlCol="0">
              <a:spAutoFit/>
            </a:bodyPr>
            <a:lstStyle/>
            <a:p>
              <a:pPr algn="ctr"/>
              <a:r>
                <a:rPr lang="fr-FR" sz="1400" b="1" dirty="0">
                  <a:solidFill>
                    <a:schemeClr val="accent6">
                      <a:lumMod val="60000"/>
                      <a:lumOff val="40000"/>
                    </a:schemeClr>
                  </a:solidFill>
                  <a:latin typeface="Arial" panose="020B0604020202020204" pitchFamily="34" charset="0"/>
                  <a:cs typeface="Arial" panose="020B0604020202020204" pitchFamily="34" charset="0"/>
                </a:rPr>
                <a:t>AUTOMOBILE</a:t>
              </a:r>
            </a:p>
          </p:txBody>
        </p:sp>
      </p:grpSp>
      <p:pic>
        <p:nvPicPr>
          <p:cNvPr id="2" name="Picture 2" descr="Roland Paix - Traiteur Provence Mariage et Evénements Professionnels">
            <a:extLst>
              <a:ext uri="{FF2B5EF4-FFF2-40B4-BE49-F238E27FC236}">
                <a16:creationId xmlns:a16="http://schemas.microsoft.com/office/drawing/2014/main" id="{BDE2C950-9DE9-393E-9CAA-278B46C6D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130" y="869451"/>
            <a:ext cx="1329235" cy="1329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7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Logo-Royal-Kids - Summer Girl">
            <a:extLst>
              <a:ext uri="{FF2B5EF4-FFF2-40B4-BE49-F238E27FC236}">
                <a16:creationId xmlns:a16="http://schemas.microsoft.com/office/drawing/2014/main" id="{90C85DE8-8B94-2FC6-AB4A-8347CAB7F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728" y="2049395"/>
            <a:ext cx="8990543" cy="2759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7527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EF7531C-AC41-E0C2-4E5B-9701090CD45E}"/>
              </a:ext>
            </a:extLst>
          </p:cNvPr>
          <p:cNvGrpSpPr/>
          <p:nvPr/>
        </p:nvGrpSpPr>
        <p:grpSpPr>
          <a:xfrm>
            <a:off x="1154706" y="621233"/>
            <a:ext cx="9882588" cy="5615534"/>
            <a:chOff x="1276956" y="1242466"/>
            <a:chExt cx="9882588"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6"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131720" y="3043305"/>
              <a:ext cx="4913739" cy="2893100"/>
            </a:xfrm>
            <a:prstGeom prst="rect">
              <a:avLst/>
            </a:prstGeom>
            <a:noFill/>
          </p:spPr>
          <p:txBody>
            <a:bodyPr wrap="square" rtlCol="0">
              <a:spAutoFit/>
            </a:bodyPr>
            <a:lstStyle/>
            <a:p>
              <a:pPr fontAlgn="base"/>
              <a:r>
                <a:rPr lang="fr-FR" sz="1400" b="0" i="0" dirty="0">
                  <a:solidFill>
                    <a:srgbClr val="000000"/>
                  </a:solidFill>
                  <a:effectLst/>
                </a:rPr>
                <a:t>Nos parcs de jeux couverts pour les enfants de </a:t>
              </a:r>
              <a:r>
                <a:rPr lang="fr-FR" sz="1400" b="1" i="0" dirty="0">
                  <a:solidFill>
                    <a:srgbClr val="000000"/>
                  </a:solidFill>
                  <a:effectLst/>
                </a:rPr>
                <a:t>0 à 12 ans </a:t>
              </a:r>
              <a:r>
                <a:rPr lang="fr-FR" sz="1400" b="0" i="0" dirty="0">
                  <a:solidFill>
                    <a:srgbClr val="000000"/>
                  </a:solidFill>
                  <a:effectLst/>
                </a:rPr>
                <a:t>s’étendent </a:t>
              </a:r>
              <a:r>
                <a:rPr lang="fr-FR" sz="1400" b="1" i="0" dirty="0">
                  <a:solidFill>
                    <a:srgbClr val="000000"/>
                  </a:solidFill>
                  <a:effectLst/>
                </a:rPr>
                <a:t>sur 1000 m2 </a:t>
              </a:r>
              <a:r>
                <a:rPr lang="fr-FR" sz="1400" b="0" i="0" dirty="0">
                  <a:solidFill>
                    <a:srgbClr val="000000"/>
                  </a:solidFill>
                  <a:effectLst/>
                </a:rPr>
                <a:t>environ dans un </a:t>
              </a:r>
              <a:r>
                <a:rPr lang="fr-FR" sz="1400" b="1" i="0" dirty="0">
                  <a:solidFill>
                    <a:srgbClr val="000000"/>
                  </a:solidFill>
                  <a:effectLst/>
                </a:rPr>
                <a:t>espace sécurisé, chauffé et climatisé.</a:t>
              </a:r>
            </a:p>
            <a:p>
              <a:pPr fontAlgn="base"/>
              <a:r>
                <a:rPr lang="fr-FR" sz="1400" b="0" i="0" dirty="0">
                  <a:solidFill>
                    <a:srgbClr val="000000"/>
                  </a:solidFill>
                  <a:effectLst/>
                </a:rPr>
                <a:t> </a:t>
              </a:r>
            </a:p>
            <a:p>
              <a:pPr fontAlgn="base"/>
              <a:r>
                <a:rPr lang="fr-FR" sz="1400" b="0" i="0" dirty="0">
                  <a:solidFill>
                    <a:srgbClr val="000000"/>
                  </a:solidFill>
                  <a:effectLst/>
                </a:rPr>
                <a:t>Avec ses toboggans, piscines à balles, ponts de singes, terrain de foot, luges…</a:t>
              </a:r>
              <a:br>
                <a:rPr lang="fr-FR" sz="1400" b="0" i="0" dirty="0">
                  <a:solidFill>
                    <a:srgbClr val="000000"/>
                  </a:solidFill>
                  <a:effectLst/>
                </a:rPr>
              </a:br>
              <a:r>
                <a:rPr lang="fr-FR" sz="1400" b="1" i="0" dirty="0">
                  <a:solidFill>
                    <a:srgbClr val="000000"/>
                  </a:solidFill>
                  <a:effectLst/>
                </a:rPr>
                <a:t>Royal kids </a:t>
              </a:r>
              <a:r>
                <a:rPr lang="fr-FR" sz="1400" b="0" i="0" dirty="0">
                  <a:solidFill>
                    <a:srgbClr val="000000"/>
                  </a:solidFill>
                  <a:effectLst/>
                </a:rPr>
                <a:t>est un </a:t>
              </a:r>
              <a:r>
                <a:rPr lang="fr-FR" sz="1400" b="1" i="0" dirty="0">
                  <a:solidFill>
                    <a:srgbClr val="000000"/>
                  </a:solidFill>
                  <a:effectLst/>
                </a:rPr>
                <a:t>château plein de couleurs </a:t>
              </a:r>
              <a:r>
                <a:rPr lang="fr-FR" sz="1400" b="0" i="0" dirty="0">
                  <a:solidFill>
                    <a:srgbClr val="000000"/>
                  </a:solidFill>
                  <a:effectLst/>
                </a:rPr>
                <a:t>et de </a:t>
              </a:r>
              <a:r>
                <a:rPr lang="fr-FR" sz="1400" b="1" i="0" dirty="0">
                  <a:solidFill>
                    <a:srgbClr val="000000"/>
                  </a:solidFill>
                  <a:effectLst/>
                </a:rPr>
                <a:t>jeux incroyables </a:t>
              </a:r>
              <a:r>
                <a:rPr lang="fr-FR" sz="1400" b="0" i="0" dirty="0">
                  <a:solidFill>
                    <a:srgbClr val="000000"/>
                  </a:solidFill>
                  <a:effectLst/>
                </a:rPr>
                <a:t>pour les enfants.</a:t>
              </a:r>
            </a:p>
            <a:p>
              <a:pPr fontAlgn="base"/>
              <a:r>
                <a:rPr lang="fr-FR" sz="1400" b="0" i="0" dirty="0">
                  <a:solidFill>
                    <a:srgbClr val="000000"/>
                  </a:solidFill>
                  <a:effectLst/>
                </a:rPr>
                <a:t> </a:t>
              </a:r>
            </a:p>
            <a:p>
              <a:pPr fontAlgn="base"/>
              <a:r>
                <a:rPr lang="fr-FR" sz="1400" b="0" i="0" dirty="0">
                  <a:solidFill>
                    <a:srgbClr val="000000"/>
                  </a:solidFill>
                  <a:effectLst/>
                </a:rPr>
                <a:t>Notre aire de jeux est aménagée </a:t>
              </a:r>
              <a:r>
                <a:rPr lang="fr-FR" sz="1400" b="1" i="0" dirty="0">
                  <a:solidFill>
                    <a:srgbClr val="000000"/>
                  </a:solidFill>
                  <a:effectLst/>
                </a:rPr>
                <a:t>pour répondre à vos attentes </a:t>
              </a:r>
              <a:r>
                <a:rPr lang="fr-FR" sz="1400" b="0" i="0" dirty="0">
                  <a:solidFill>
                    <a:srgbClr val="000000"/>
                  </a:solidFill>
                  <a:effectLst/>
                </a:rPr>
                <a:t>et </a:t>
              </a:r>
              <a:r>
                <a:rPr lang="fr-FR" sz="1400" b="1" i="0" dirty="0">
                  <a:solidFill>
                    <a:srgbClr val="000000"/>
                  </a:solidFill>
                  <a:effectLst/>
                </a:rPr>
                <a:t>celles de vos enfants </a:t>
              </a:r>
              <a:r>
                <a:rPr lang="fr-FR" sz="1400" b="0" i="0" dirty="0">
                  <a:solidFill>
                    <a:srgbClr val="000000"/>
                  </a:solidFill>
                  <a:effectLst/>
                </a:rPr>
                <a:t>en termes de loisirs récréatifs : Un espace est réservé aux parents et accompagnateurs qui peuvent ainsi profiter du snack et de la wifi, tout en surveillant leurs enfants</a:t>
              </a:r>
              <a:r>
                <a:rPr lang="fr-FR" sz="1400" b="0" i="0" dirty="0">
                  <a:solidFill>
                    <a:srgbClr val="000000"/>
                  </a:solidFill>
                  <a:effectLst/>
                  <a:latin typeface="Roboto" panose="02000000000000000000" pitchFamily="2" charset="0"/>
                </a:rPr>
                <a:t>.</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FF0000"/>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446504" cy="664543"/>
              <a:chOff x="2485239" y="3429000"/>
              <a:chExt cx="2100631"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100631" cy="461665"/>
              </a:xfrm>
              <a:prstGeom prst="rect">
                <a:avLst/>
              </a:prstGeom>
              <a:noFill/>
            </p:spPr>
            <p:txBody>
              <a:bodyPr wrap="square">
                <a:spAutoFit/>
              </a:bodyPr>
              <a:lstStyle/>
              <a:p>
                <a:r>
                  <a:rPr lang="en-US" sz="1200" dirty="0">
                    <a:latin typeface="arial" panose="020B0604020202020204" pitchFamily="34" charset="0"/>
                  </a:rPr>
                  <a:t>400 Bd BERNARD LONG</a:t>
                </a:r>
              </a:p>
              <a:p>
                <a:r>
                  <a:rPr lang="en-US" sz="1200" b="0" i="0" strike="noStrike" dirty="0">
                    <a:effectLst/>
                    <a:latin typeface="arial" panose="020B0604020202020204" pitchFamily="34" charset="0"/>
                  </a:rPr>
                  <a:t>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b="0" i="0" u="none" strike="noStrike" cap="small" dirty="0">
                  <a:solidFill>
                    <a:srgbClr val="000000"/>
                  </a:solidFill>
                  <a:effectLst/>
                  <a:latin typeface="Arial" panose="020B0604020202020204" pitchFamily="34" charset="0"/>
                  <a:cs typeface="Arial" panose="020B0604020202020204" pitchFamily="34" charset="0"/>
                </a:rPr>
                <a:t>06 99 22 44 21</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886350" cy="276999"/>
            </a:xfrm>
            <a:prstGeom prst="rect">
              <a:avLst/>
            </a:prstGeom>
            <a:noFill/>
          </p:spPr>
          <p:txBody>
            <a:bodyPr wrap="none" rtlCol="0">
              <a:spAutoFit/>
            </a:bodyPr>
            <a:lstStyle/>
            <a:p>
              <a:r>
                <a:rPr lang="fr-FR" sz="1200" b="0" i="0" u="none" strike="noStrike" dirty="0">
                  <a:effectLst/>
                  <a:latin typeface="Crimson Text"/>
                </a:rPr>
                <a:t>site_brignoles@royalkids.fr</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882071"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https://www.royalkids.fr/parcs/brignoles</a:t>
              </a:r>
            </a:p>
          </p:txBody>
        </p:sp>
        <p:sp>
          <p:nvSpPr>
            <p:cNvPr id="28" name="ZoneTexte 27">
              <a:extLst>
                <a:ext uri="{FF2B5EF4-FFF2-40B4-BE49-F238E27FC236}">
                  <a16:creationId xmlns:a16="http://schemas.microsoft.com/office/drawing/2014/main" id="{0FD9E8CC-C985-4D53-989F-745015F6D379}"/>
                </a:ext>
              </a:extLst>
            </p:cNvPr>
            <p:cNvSpPr txBox="1"/>
            <p:nvPr/>
          </p:nvSpPr>
          <p:spPr>
            <a:xfrm>
              <a:off x="1629829" y="1490684"/>
              <a:ext cx="1570571" cy="523220"/>
            </a:xfrm>
            <a:prstGeom prst="rect">
              <a:avLst/>
            </a:prstGeom>
            <a:noFill/>
            <a:ln>
              <a:solidFill>
                <a:schemeClr val="tx1"/>
              </a:solidFill>
            </a:ln>
          </p:spPr>
          <p:txBody>
            <a:bodyPr wrap="square" rtlCol="0">
              <a:spAutoFit/>
            </a:bodyPr>
            <a:lstStyle/>
            <a:p>
              <a:pPr algn="ctr"/>
              <a:r>
                <a:rPr lang="fr-FR" sz="1400" b="1" dirty="0">
                  <a:solidFill>
                    <a:srgbClr val="FF0000"/>
                  </a:solidFill>
                  <a:latin typeface="Arial" panose="020B0604020202020204" pitchFamily="34" charset="0"/>
                  <a:cs typeface="Arial" panose="020B0604020202020204" pitchFamily="34" charset="0"/>
                </a:rPr>
                <a:t>ANIMATIONS ENFANTS</a:t>
              </a:r>
            </a:p>
          </p:txBody>
        </p:sp>
      </p:grpSp>
      <p:pic>
        <p:nvPicPr>
          <p:cNvPr id="5" name="Picture 2" descr="Logo-Royal-Kids - Summer Girl">
            <a:extLst>
              <a:ext uri="{FF2B5EF4-FFF2-40B4-BE49-F238E27FC236}">
                <a16:creationId xmlns:a16="http://schemas.microsoft.com/office/drawing/2014/main" id="{488C7DE7-4C20-AE26-2412-9617F7C14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572" y="900605"/>
            <a:ext cx="3987992" cy="122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06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D54909D8-D435-8E7F-CDB4-2EDB1531B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177" y="2207678"/>
            <a:ext cx="6409771" cy="2442643"/>
          </a:xfrm>
          <a:prstGeom prst="rect">
            <a:avLst/>
          </a:prstGeom>
        </p:spPr>
      </p:pic>
    </p:spTree>
    <p:extLst>
      <p:ext uri="{BB962C8B-B14F-4D97-AF65-F5344CB8AC3E}">
        <p14:creationId xmlns:p14="http://schemas.microsoft.com/office/powerpoint/2010/main" val="1831352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3DC08EC8-7DBB-A62E-84EB-7485BC9F572F}"/>
              </a:ext>
            </a:extLst>
          </p:cNvPr>
          <p:cNvGrpSpPr/>
          <p:nvPr/>
        </p:nvGrpSpPr>
        <p:grpSpPr>
          <a:xfrm>
            <a:off x="1276955" y="621233"/>
            <a:ext cx="9638090" cy="5615534"/>
            <a:chOff x="1276955" y="1242466"/>
            <a:chExt cx="9638090" cy="5615534"/>
          </a:xfrm>
        </p:grpSpPr>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969" y="3353411"/>
              <a:ext cx="5229014" cy="2462213"/>
            </a:xfrm>
            <a:prstGeom prst="rect">
              <a:avLst/>
            </a:prstGeom>
            <a:noFill/>
          </p:spPr>
          <p:txBody>
            <a:bodyPr wrap="square" rtlCol="0">
              <a:spAutoFit/>
            </a:bodyPr>
            <a:lstStyle/>
            <a:p>
              <a:pPr algn="just"/>
              <a:r>
                <a:rPr lang="fr-FR" sz="1400" dirty="0"/>
                <a:t>Implantée dans le var depuis 1981, A.R.T.P est une entreprise familiale qui est à votre service pour </a:t>
              </a:r>
              <a:r>
                <a:rPr lang="fr-FR" sz="1400" b="1" dirty="0"/>
                <a:t>tous travaux type de travaux</a:t>
              </a:r>
              <a:r>
                <a:rPr lang="fr-FR" sz="1400" dirty="0"/>
                <a:t>. </a:t>
              </a:r>
            </a:p>
            <a:p>
              <a:pPr algn="just"/>
              <a:endParaRPr lang="fr-FR" sz="1400" dirty="0"/>
            </a:p>
            <a:p>
              <a:pPr algn="just"/>
              <a:r>
                <a:rPr lang="fr-FR" sz="1400" dirty="0"/>
                <a:t>L’entreprise utilise du </a:t>
              </a:r>
              <a:r>
                <a:rPr lang="fr-FR" sz="1400" b="1" dirty="0"/>
                <a:t>matériel adapté </a:t>
              </a:r>
              <a:r>
                <a:rPr lang="fr-FR" sz="1400" dirty="0"/>
                <a:t>et les effectue les travaux dans les règles de l'Art en </a:t>
              </a:r>
              <a:r>
                <a:rPr lang="fr-FR" sz="1400" b="1" dirty="0"/>
                <a:t>respectant l'environnement </a:t>
              </a:r>
              <a:r>
                <a:rPr lang="fr-FR" sz="1400" dirty="0"/>
                <a:t>: c'est le gage de leur sérieux et de la qualité de leur travail.</a:t>
              </a:r>
            </a:p>
            <a:p>
              <a:pPr algn="just"/>
              <a:endParaRPr lang="fr-FR" sz="1400" dirty="0"/>
            </a:p>
            <a:p>
              <a:pPr algn="just"/>
              <a:r>
                <a:rPr lang="fr-FR" sz="1400" dirty="0"/>
                <a:t>Vous avez un projet , des travaux de modification ? Contactez-les, ils pourront vous établir un </a:t>
              </a:r>
              <a:r>
                <a:rPr lang="fr-FR" sz="1400" b="1" dirty="0"/>
                <a:t>devis personnalisé gratuit</a:t>
              </a:r>
              <a:r>
                <a:rPr lang="fr-FR" sz="1400" dirty="0"/>
                <a:t>, selon vos choix et leurs conseils.</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0B854E"/>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98125" cy="664543"/>
              <a:chOff x="2485238" y="3429000"/>
              <a:chExt cx="2398125"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8" y="3429000"/>
                <a:ext cx="2398125"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PARC D’ACTIVITE DU CHEMIN D’AIX</a:t>
                </a:r>
              </a:p>
              <a:p>
                <a:r>
                  <a:rPr lang="fr-FR" sz="1200" cap="small" dirty="0">
                    <a:solidFill>
                      <a:srgbClr val="000000"/>
                    </a:solidFill>
                    <a:latin typeface="Arial" panose="020B0604020202020204" pitchFamily="34" charset="0"/>
                    <a:cs typeface="Arial" panose="020B0604020202020204" pitchFamily="34" charset="0"/>
                  </a:rPr>
                  <a:t>83470 ST MAXIMIN</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195968"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04 94 59 31 11</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050288"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artp@free.fr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630126"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https://www.artp.pro/</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descr="Une image contenant texte&#10;&#10;Description générée automatiquement">
              <a:extLst>
                <a:ext uri="{FF2B5EF4-FFF2-40B4-BE49-F238E27FC236}">
                  <a16:creationId xmlns:a16="http://schemas.microsoft.com/office/drawing/2014/main" id="{A175E32C-F735-4BA7-BFBF-F064F3269A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6852" y="1638640"/>
              <a:ext cx="3558295" cy="1114997"/>
            </a:xfrm>
            <a:prstGeom prst="rect">
              <a:avLst/>
            </a:prstGeom>
          </p:spPr>
        </p:pic>
        <p:sp>
          <p:nvSpPr>
            <p:cNvPr id="28" name="ZoneTexte 27">
              <a:extLst>
                <a:ext uri="{FF2B5EF4-FFF2-40B4-BE49-F238E27FC236}">
                  <a16:creationId xmlns:a16="http://schemas.microsoft.com/office/drawing/2014/main" id="{88FB5A5E-ADC8-4C46-95F5-6F31C89DBF28}"/>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3F9F73"/>
                  </a:solidFill>
                  <a:latin typeface="Arial" panose="020B0604020202020204" pitchFamily="34" charset="0"/>
                  <a:cs typeface="Arial" panose="020B0604020202020204" pitchFamily="34" charset="0"/>
                </a:rPr>
                <a:t>BTP</a:t>
              </a:r>
            </a:p>
          </p:txBody>
        </p:sp>
      </p:grpSp>
    </p:spTree>
    <p:extLst>
      <p:ext uri="{BB962C8B-B14F-4D97-AF65-F5344CB8AC3E}">
        <p14:creationId xmlns:p14="http://schemas.microsoft.com/office/powerpoint/2010/main" val="321781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EF7531C-AC41-E0C2-4E5B-9701090CD45E}"/>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123511" y="3170021"/>
              <a:ext cx="4780605" cy="2031325"/>
            </a:xfrm>
            <a:prstGeom prst="rect">
              <a:avLst/>
            </a:prstGeom>
            <a:noFill/>
          </p:spPr>
          <p:txBody>
            <a:bodyPr wrap="square" rtlCol="0">
              <a:spAutoFit/>
            </a:bodyPr>
            <a:lstStyle/>
            <a:p>
              <a:r>
                <a:rPr lang="fr-FR" sz="1400" dirty="0">
                  <a:effectLst/>
                  <a:ea typeface="Calibri" panose="020F0502020204030204" pitchFamily="34" charset="0"/>
                </a:rPr>
                <a:t>Entreprise générale du bâtiment, pouvant réaliser seulement le </a:t>
              </a:r>
              <a:r>
                <a:rPr lang="fr-FR" sz="1400" b="1" dirty="0">
                  <a:effectLst/>
                  <a:ea typeface="Calibri" panose="020F0502020204030204" pitchFamily="34" charset="0"/>
                </a:rPr>
                <a:t>gros-œuvre, des macros lots </a:t>
              </a:r>
              <a:r>
                <a:rPr lang="fr-FR" sz="1400" dirty="0">
                  <a:effectLst/>
                  <a:ea typeface="Calibri" panose="020F0502020204030204" pitchFamily="34" charset="0"/>
                </a:rPr>
                <a:t>ou tous les </a:t>
              </a:r>
              <a:r>
                <a:rPr lang="fr-FR" sz="1400" b="1" dirty="0">
                  <a:effectLst/>
                  <a:ea typeface="Calibri" panose="020F0502020204030204" pitchFamily="34" charset="0"/>
                </a:rPr>
                <a:t>corps d’états.</a:t>
              </a:r>
            </a:p>
            <a:p>
              <a:endParaRPr lang="fr-FR" sz="1400" dirty="0">
                <a:effectLst/>
                <a:ea typeface="Calibri" panose="020F0502020204030204" pitchFamily="34" charset="0"/>
              </a:endParaRPr>
            </a:p>
            <a:p>
              <a:r>
                <a:rPr lang="fr-FR" sz="1400" dirty="0">
                  <a:effectLst/>
                  <a:ea typeface="Calibri" panose="020F0502020204030204" pitchFamily="34" charset="0"/>
                </a:rPr>
                <a:t>Nous intervenons sur </a:t>
              </a:r>
              <a:r>
                <a:rPr lang="fr-FR" sz="1400" b="1" dirty="0">
                  <a:effectLst/>
                  <a:ea typeface="Calibri" panose="020F0502020204030204" pitchFamily="34" charset="0"/>
                </a:rPr>
                <a:t>tous types de réalisations </a:t>
              </a:r>
              <a:r>
                <a:rPr lang="fr-FR" sz="1400" dirty="0">
                  <a:effectLst/>
                  <a:ea typeface="Calibri" panose="020F0502020204030204" pitchFamily="34" charset="0"/>
                </a:rPr>
                <a:t>: </a:t>
              </a:r>
            </a:p>
            <a:p>
              <a:r>
                <a:rPr lang="fr-FR" sz="1400" dirty="0">
                  <a:ea typeface="Calibri" panose="020F0502020204030204" pitchFamily="34" charset="0"/>
                </a:rPr>
                <a:t>	</a:t>
              </a:r>
              <a:r>
                <a:rPr lang="fr-FR" sz="1400" dirty="0">
                  <a:effectLst/>
                  <a:ea typeface="Calibri" panose="020F0502020204030204" pitchFamily="34" charset="0"/>
                </a:rPr>
                <a:t>logements collectifs, bâtiments tertiaires, 	bâtiments hospitaliers, ouvrages de génie-civil, 	etc… ; </a:t>
              </a:r>
            </a:p>
            <a:p>
              <a:r>
                <a:rPr lang="fr-FR" sz="1400" dirty="0">
                  <a:effectLst/>
                  <a:ea typeface="Calibri" panose="020F0502020204030204" pitchFamily="34" charset="0"/>
                </a:rPr>
                <a:t>en </a:t>
              </a:r>
              <a:r>
                <a:rPr lang="fr-FR" sz="1400" b="1" dirty="0">
                  <a:effectLst/>
                  <a:ea typeface="Calibri" panose="020F0502020204030204" pitchFamily="34" charset="0"/>
                </a:rPr>
                <a:t>marchés publics ou privés.</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chemeClr val="accent1">
                      <a:lumMod val="50000"/>
                    </a:schemeClr>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45965"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cs typeface="Arial" panose="020B0604020202020204" pitchFamily="34" charset="0"/>
                  </a:rPr>
                  <a:t>38 </a:t>
                </a:r>
                <a:r>
                  <a:rPr lang="fr-FR" sz="1200" dirty="0">
                    <a:effectLst/>
                    <a:ea typeface="Calibri" panose="020F0502020204030204" pitchFamily="34" charset="0"/>
                  </a:rPr>
                  <a:t>375 RUE DES FRERES LUMIERES ZI TOULON EST BP 39 </a:t>
                </a:r>
              </a:p>
              <a:p>
                <a:r>
                  <a:rPr lang="fr-FR" sz="1200" dirty="0">
                    <a:effectLst/>
                    <a:ea typeface="Calibri" panose="020F0502020204030204" pitchFamily="34" charset="0"/>
                  </a:rPr>
                  <a:t>83087 TOULON CEDEX 9</a:t>
                </a:r>
                <a:endParaRPr lang="fr-FR" sz="1200" cap="small" dirty="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111202" cy="276999"/>
            </a:xfrm>
            <a:prstGeom prst="rect">
              <a:avLst/>
            </a:prstGeom>
            <a:noFill/>
          </p:spPr>
          <p:txBody>
            <a:bodyPr wrap="none" rtlCol="0">
              <a:spAutoFit/>
            </a:bodyPr>
            <a:lstStyle/>
            <a:p>
              <a:r>
                <a:rPr lang="fr-FR" sz="1200" b="0" i="0" u="none" strike="noStrike" cap="small" dirty="0">
                  <a:solidFill>
                    <a:srgbClr val="000000"/>
                  </a:solidFill>
                  <a:effectLst/>
                  <a:cs typeface="Arial" panose="020B0604020202020204" pitchFamily="34" charset="0"/>
                </a:rPr>
                <a:t>04 94 08 00 19</a:t>
              </a:r>
              <a:endParaRPr lang="fr-FR" sz="1200" cap="small" dirty="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178721" cy="276999"/>
            </a:xfrm>
            <a:prstGeom prst="rect">
              <a:avLst/>
            </a:prstGeom>
            <a:noFill/>
          </p:spPr>
          <p:txBody>
            <a:bodyPr wrap="none" rtlCol="0">
              <a:spAutoFit/>
            </a:bodyPr>
            <a:lstStyle/>
            <a:p>
              <a:r>
                <a:rPr lang="fr-FR" sz="1200" u="sng" dirty="0">
                  <a:solidFill>
                    <a:srgbClr val="0000FF"/>
                  </a:solidFill>
                  <a:effectLst/>
                  <a:latin typeface="Calibri" panose="020F0502020204030204" pitchFamily="34" charset="0"/>
                  <a:ea typeface="Calibri" panose="020F0502020204030204" pitchFamily="34" charset="0"/>
                  <a:hlinkClick r:id="rId3"/>
                </a:rPr>
                <a:t>senec@senec.fr</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84731" cy="276999"/>
            </a:xfrm>
            <a:prstGeom prst="rect">
              <a:avLst/>
            </a:prstGeom>
            <a:noFill/>
          </p:spPr>
          <p:txBody>
            <a:bodyPr wrap="none" rtlCol="0">
              <a:spAutoFit/>
            </a:bodyPr>
            <a:lstStyle/>
            <a:p>
              <a:endParaRPr lang="fr-FR" sz="12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0FD9E8CC-C985-4D53-989F-745015F6D379}"/>
                </a:ext>
              </a:extLst>
            </p:cNvPr>
            <p:cNvSpPr txBox="1"/>
            <p:nvPr/>
          </p:nvSpPr>
          <p:spPr>
            <a:xfrm>
              <a:off x="1629829" y="1490684"/>
              <a:ext cx="1570571" cy="307777"/>
            </a:xfrm>
            <a:prstGeom prst="rect">
              <a:avLst/>
            </a:prstGeom>
            <a:noFill/>
            <a:ln>
              <a:solidFill>
                <a:schemeClr val="tx1"/>
              </a:solidFill>
            </a:ln>
          </p:spPr>
          <p:txBody>
            <a:bodyPr wrap="square" rtlCol="0">
              <a:spAutoFit/>
            </a:bodyPr>
            <a:lstStyle/>
            <a:p>
              <a:pPr algn="ctr"/>
              <a:r>
                <a:rPr lang="fr-FR" sz="1400" b="1" dirty="0">
                  <a:solidFill>
                    <a:schemeClr val="accent1">
                      <a:lumMod val="50000"/>
                    </a:schemeClr>
                  </a:solidFill>
                  <a:latin typeface="Arial" panose="020B0604020202020204" pitchFamily="34" charset="0"/>
                  <a:cs typeface="Arial" panose="020B0604020202020204" pitchFamily="34" charset="0"/>
                </a:rPr>
                <a:t>BTP</a:t>
              </a:r>
            </a:p>
          </p:txBody>
        </p:sp>
      </p:grpSp>
      <p:pic>
        <p:nvPicPr>
          <p:cNvPr id="2" name="Image 1">
            <a:extLst>
              <a:ext uri="{FF2B5EF4-FFF2-40B4-BE49-F238E27FC236}">
                <a16:creationId xmlns:a16="http://schemas.microsoft.com/office/drawing/2014/main" id="{D27F2BD3-2A54-8ADC-8EC5-2B3BF0EB6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783" y="948734"/>
            <a:ext cx="3298135" cy="1256857"/>
          </a:xfrm>
          <a:prstGeom prst="rect">
            <a:avLst/>
          </a:prstGeom>
        </p:spPr>
      </p:pic>
    </p:spTree>
    <p:extLst>
      <p:ext uri="{BB962C8B-B14F-4D97-AF65-F5344CB8AC3E}">
        <p14:creationId xmlns:p14="http://schemas.microsoft.com/office/powerpoint/2010/main" val="385687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Serafec">
            <a:extLst>
              <a:ext uri="{FF2B5EF4-FFF2-40B4-BE49-F238E27FC236}">
                <a16:creationId xmlns:a16="http://schemas.microsoft.com/office/drawing/2014/main" id="{6F290924-BD34-19BE-DD29-CC16DCD9D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613" y="2296401"/>
            <a:ext cx="2406773" cy="226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2150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EF7531C-AC41-E0C2-4E5B-9701090CD45E}"/>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97474" y="2992328"/>
              <a:ext cx="4780605" cy="3539430"/>
            </a:xfrm>
            <a:prstGeom prst="rect">
              <a:avLst/>
            </a:prstGeom>
            <a:noFill/>
          </p:spPr>
          <p:txBody>
            <a:bodyPr wrap="square" rtlCol="0">
              <a:spAutoFit/>
            </a:bodyPr>
            <a:lstStyle/>
            <a:p>
              <a:r>
                <a:rPr lang="fr-FR" sz="1400" b="0" i="0" dirty="0">
                  <a:solidFill>
                    <a:srgbClr val="212529"/>
                  </a:solidFill>
                  <a:effectLst/>
                </a:rPr>
                <a:t>Depuis 1972, </a:t>
              </a:r>
              <a:r>
                <a:rPr lang="fr-FR" sz="1400" b="1" i="0" dirty="0">
                  <a:solidFill>
                    <a:srgbClr val="212529"/>
                  </a:solidFill>
                  <a:effectLst/>
                </a:rPr>
                <a:t>SERAFEC</a:t>
              </a:r>
              <a:r>
                <a:rPr lang="fr-FR" sz="1400" b="0" i="0" dirty="0">
                  <a:solidFill>
                    <a:srgbClr val="212529"/>
                  </a:solidFill>
                  <a:effectLst/>
                </a:rPr>
                <a:t> accompagne les professionnels de la grande cuisine en mettant son expertise au service de ces mêmes professionnels pour l’étude, la conception, l’installation et la maintenance de matériel de cuisines et de froid professionnels.</a:t>
              </a:r>
            </a:p>
            <a:p>
              <a:endParaRPr lang="fr-FR" sz="1400" b="0" i="0" dirty="0">
                <a:solidFill>
                  <a:srgbClr val="212529"/>
                </a:solidFill>
                <a:effectLst/>
              </a:endParaRPr>
            </a:p>
            <a:p>
              <a:r>
                <a:rPr lang="fr-FR" sz="1400" b="0" i="0" dirty="0">
                  <a:solidFill>
                    <a:srgbClr val="212529"/>
                  </a:solidFill>
                  <a:effectLst/>
                </a:rPr>
                <a:t>Des projets sur-mesure sont étudiés en fonction des volumes et de l’organisation des sites de production tout en améliorant le confort de travail.</a:t>
              </a:r>
              <a:endParaRPr lang="fr-FR" sz="1400" dirty="0">
                <a:solidFill>
                  <a:srgbClr val="212529"/>
                </a:solidFill>
              </a:endParaRPr>
            </a:p>
            <a:p>
              <a:r>
                <a:rPr lang="fr-FR" sz="1400" b="0" i="0" dirty="0">
                  <a:solidFill>
                    <a:srgbClr val="212529"/>
                  </a:solidFill>
                  <a:effectLst/>
                </a:rPr>
                <a:t>Des contrats d'entretien peuvent garantir au meilleur coût la continuité de votre production et la conformité aux normes en vigueur.</a:t>
              </a:r>
            </a:p>
            <a:p>
              <a:endParaRPr lang="fr-FR" sz="1400" b="0" i="0" dirty="0">
                <a:solidFill>
                  <a:srgbClr val="212529"/>
                </a:solidFill>
                <a:effectLst/>
              </a:endParaRPr>
            </a:p>
            <a:p>
              <a:r>
                <a:rPr lang="fr-FR" sz="1400" b="0" i="0" dirty="0">
                  <a:solidFill>
                    <a:srgbClr val="212529"/>
                  </a:solidFill>
                  <a:effectLst/>
                </a:rPr>
                <a:t>Parce que nous avons pour objectif de toujours mieux vous conseiller, nous sommes à l'écoute des besoins de chacun de nos clients.</a:t>
              </a:r>
              <a:endParaRPr lang="fr-FR" sz="1400" dirty="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FF0000"/>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45965"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cs typeface="Arial" panose="020B0604020202020204" pitchFamily="34" charset="0"/>
                  </a:rPr>
                  <a:t>91 RUE ANDRE AMPERE</a:t>
                </a:r>
              </a:p>
              <a:p>
                <a:r>
                  <a:rPr lang="fr-FR" sz="1200" cap="small" dirty="0">
                    <a:solidFill>
                      <a:srgbClr val="000000"/>
                    </a:solidFill>
                    <a:cs typeface="Arial" panose="020B0604020202020204" pitchFamily="34" charset="0"/>
                  </a:rPr>
                  <a:t>83160 LA VALETTE DU VAR</a:t>
                </a:r>
                <a:endParaRPr lang="fr-FR" sz="1200" cap="small" dirty="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111202" cy="276999"/>
            </a:xfrm>
            <a:prstGeom prst="rect">
              <a:avLst/>
            </a:prstGeom>
            <a:noFill/>
          </p:spPr>
          <p:txBody>
            <a:bodyPr wrap="none" rtlCol="0">
              <a:spAutoFit/>
            </a:bodyPr>
            <a:lstStyle/>
            <a:p>
              <a:r>
                <a:rPr lang="fr-FR" sz="1200" b="0" i="0" u="none" strike="noStrike" cap="small" dirty="0">
                  <a:solidFill>
                    <a:srgbClr val="000000"/>
                  </a:solidFill>
                  <a:effectLst/>
                  <a:cs typeface="Arial" panose="020B0604020202020204" pitchFamily="34" charset="0"/>
                </a:rPr>
                <a:t>06 12 49 53 62</a:t>
              </a:r>
              <a:endParaRPr lang="fr-FR" sz="1200" cap="small" dirty="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143792" cy="276999"/>
            </a:xfrm>
            <a:prstGeom prst="rect">
              <a:avLst/>
            </a:prstGeom>
            <a:noFill/>
          </p:spPr>
          <p:txBody>
            <a:bodyPr wrap="none" rtlCol="0">
              <a:spAutoFit/>
            </a:bodyPr>
            <a:lstStyle/>
            <a:p>
              <a:r>
                <a:rPr lang="fr-FR" sz="1200" b="0" i="0" dirty="0">
                  <a:solidFill>
                    <a:srgbClr val="1F1F1F"/>
                  </a:solidFill>
                  <a:effectLst/>
                  <a:latin typeface="Google Sans"/>
                </a:rPr>
                <a:t>info83@groupe-lci-serafec.com</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84731" cy="276999"/>
            </a:xfrm>
            <a:prstGeom prst="rect">
              <a:avLst/>
            </a:prstGeom>
            <a:noFill/>
          </p:spPr>
          <p:txBody>
            <a:bodyPr wrap="none" rtlCol="0">
              <a:spAutoFit/>
            </a:bodyPr>
            <a:lstStyle/>
            <a:p>
              <a:endParaRPr lang="fr-FR" sz="12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0FD9E8CC-C985-4D53-989F-745015F6D379}"/>
                </a:ext>
              </a:extLst>
            </p:cNvPr>
            <p:cNvSpPr txBox="1"/>
            <p:nvPr/>
          </p:nvSpPr>
          <p:spPr>
            <a:xfrm>
              <a:off x="1629829" y="1490684"/>
              <a:ext cx="2425229" cy="307777"/>
            </a:xfrm>
            <a:prstGeom prst="rect">
              <a:avLst/>
            </a:prstGeom>
            <a:noFill/>
            <a:ln>
              <a:solidFill>
                <a:schemeClr val="tx1"/>
              </a:solidFill>
            </a:ln>
          </p:spPr>
          <p:txBody>
            <a:bodyPr wrap="square" rtlCol="0">
              <a:spAutoFit/>
            </a:bodyPr>
            <a:lstStyle/>
            <a:p>
              <a:pPr algn="ctr"/>
              <a:r>
                <a:rPr lang="fr-FR" sz="1400" b="1" dirty="0">
                  <a:solidFill>
                    <a:srgbClr val="FF0000"/>
                  </a:solidFill>
                  <a:latin typeface="Arial" panose="020B0604020202020204" pitchFamily="34" charset="0"/>
                  <a:cs typeface="Arial" panose="020B0604020202020204" pitchFamily="34" charset="0"/>
                </a:rPr>
                <a:t>CUISINISTE</a:t>
              </a:r>
            </a:p>
          </p:txBody>
        </p:sp>
      </p:grpSp>
      <p:sp>
        <p:nvSpPr>
          <p:cNvPr id="11" name="ZoneTexte 10">
            <a:extLst>
              <a:ext uri="{FF2B5EF4-FFF2-40B4-BE49-F238E27FC236}">
                <a16:creationId xmlns:a16="http://schemas.microsoft.com/office/drawing/2014/main" id="{61078831-FA05-08D5-DA67-7DD28A063549}"/>
              </a:ext>
            </a:extLst>
          </p:cNvPr>
          <p:cNvSpPr txBox="1"/>
          <p:nvPr/>
        </p:nvSpPr>
        <p:spPr>
          <a:xfrm>
            <a:off x="2560335" y="5217485"/>
            <a:ext cx="6094520" cy="307777"/>
          </a:xfrm>
          <a:prstGeom prst="rect">
            <a:avLst/>
          </a:prstGeom>
          <a:noFill/>
        </p:spPr>
        <p:txBody>
          <a:bodyPr wrap="square">
            <a:spAutoFit/>
          </a:bodyPr>
          <a:lstStyle/>
          <a:p>
            <a:r>
              <a:rPr lang="fr-FR" sz="1400" dirty="0"/>
              <a:t>https://serafec.com/</a:t>
            </a:r>
          </a:p>
        </p:txBody>
      </p:sp>
      <p:pic>
        <p:nvPicPr>
          <p:cNvPr id="1026" name="Picture 2" descr="Serafec">
            <a:extLst>
              <a:ext uri="{FF2B5EF4-FFF2-40B4-BE49-F238E27FC236}">
                <a16:creationId xmlns:a16="http://schemas.microsoft.com/office/drawing/2014/main" id="{03AEC507-AC5C-B0C8-0E81-BC1B8E090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953" y="1083047"/>
            <a:ext cx="1086601" cy="102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98" name="Picture 2" descr="Présentation - S.N.T.H : S.N.T.H">
            <a:extLst>
              <a:ext uri="{FF2B5EF4-FFF2-40B4-BE49-F238E27FC236}">
                <a16:creationId xmlns:a16="http://schemas.microsoft.com/office/drawing/2014/main" id="{E8A74376-E6C6-59D6-88A1-AAB1CFDF6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449" y="2695228"/>
            <a:ext cx="4743102" cy="1467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4038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EF7531C-AC41-E0C2-4E5B-9701090CD45E}"/>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97474" y="2992328"/>
              <a:ext cx="4780605" cy="3108543"/>
            </a:xfrm>
            <a:prstGeom prst="rect">
              <a:avLst/>
            </a:prstGeom>
            <a:noFill/>
          </p:spPr>
          <p:txBody>
            <a:bodyPr wrap="square" rtlCol="0">
              <a:spAutoFit/>
            </a:bodyPr>
            <a:lstStyle/>
            <a:p>
              <a:r>
                <a:rPr lang="fr-FR" sz="1400" b="1" i="0" dirty="0">
                  <a:solidFill>
                    <a:srgbClr val="444444"/>
                  </a:solidFill>
                  <a:effectLst/>
                </a:rPr>
                <a:t>Entreprise de Travaux publics,</a:t>
              </a:r>
              <a:r>
                <a:rPr lang="fr-FR" sz="1400" b="0" i="0" dirty="0">
                  <a:solidFill>
                    <a:srgbClr val="444444"/>
                  </a:solidFill>
                  <a:effectLst/>
                </a:rPr>
                <a:t> spécialisée dans le </a:t>
              </a:r>
              <a:r>
                <a:rPr lang="fr-FR" sz="1400" b="1" i="0" dirty="0">
                  <a:solidFill>
                    <a:srgbClr val="444444"/>
                  </a:solidFill>
                  <a:effectLst/>
                </a:rPr>
                <a:t>domaine des réseaux humides </a:t>
              </a:r>
              <a:r>
                <a:rPr lang="fr-FR" sz="1400" b="0" i="0" dirty="0">
                  <a:solidFill>
                    <a:srgbClr val="444444"/>
                  </a:solidFill>
                  <a:effectLst/>
                </a:rPr>
                <a:t>: eau potable, eau brute, eaux usées, eaux pluviales et réseaux secs.</a:t>
              </a:r>
            </a:p>
            <a:p>
              <a:endParaRPr lang="fr-FR" sz="1400" b="0" i="0" dirty="0">
                <a:solidFill>
                  <a:srgbClr val="444444"/>
                </a:solidFill>
                <a:effectLst/>
              </a:endParaRPr>
            </a:p>
            <a:p>
              <a:r>
                <a:rPr lang="fr-FR" sz="1400" b="1" dirty="0">
                  <a:solidFill>
                    <a:srgbClr val="444444"/>
                  </a:solidFill>
                  <a:cs typeface="Arial" panose="020B0604020202020204" pitchFamily="34" charset="0"/>
                </a:rPr>
                <a:t>Pour les société </a:t>
              </a:r>
              <a:r>
                <a:rPr lang="fr-FR" sz="1400" dirty="0">
                  <a:solidFill>
                    <a:srgbClr val="444444"/>
                  </a:solidFill>
                  <a:cs typeface="Arial" panose="020B0604020202020204" pitchFamily="34" charset="0"/>
                </a:rPr>
                <a:t>:</a:t>
              </a:r>
            </a:p>
            <a:p>
              <a:pPr algn="l" fontAlgn="base">
                <a:buFont typeface="Arial" panose="020B0604020202020204" pitchFamily="34" charset="0"/>
                <a:buChar char="•"/>
              </a:pPr>
              <a:r>
                <a:rPr lang="fr-FR" sz="1400" b="1" i="0" dirty="0">
                  <a:solidFill>
                    <a:srgbClr val="444444"/>
                  </a:solidFill>
                  <a:effectLst/>
                </a:rPr>
                <a:t>Les collectivités locales </a:t>
              </a:r>
              <a:r>
                <a:rPr lang="fr-FR" sz="1400" b="0" i="0" dirty="0">
                  <a:solidFill>
                    <a:srgbClr val="444444"/>
                  </a:solidFill>
                  <a:effectLst/>
                </a:rPr>
                <a:t>: communes, communauté d’agglomération, métropoles, Conseil départemental 83, région.</a:t>
              </a:r>
            </a:p>
            <a:p>
              <a:pPr algn="l" fontAlgn="base">
                <a:buFont typeface="Arial" panose="020B0604020202020204" pitchFamily="34" charset="0"/>
                <a:buChar char="•"/>
              </a:pPr>
              <a:r>
                <a:rPr lang="fr-FR" sz="1400" b="1" i="0" dirty="0">
                  <a:solidFill>
                    <a:srgbClr val="444444"/>
                  </a:solidFill>
                  <a:effectLst/>
                </a:rPr>
                <a:t>Les syndicats des eaux</a:t>
              </a:r>
            </a:p>
            <a:p>
              <a:pPr algn="l" fontAlgn="base">
                <a:buFont typeface="Arial" panose="020B0604020202020204" pitchFamily="34" charset="0"/>
                <a:buChar char="•"/>
              </a:pPr>
              <a:r>
                <a:rPr lang="fr-FR" sz="1400" b="1" i="0" dirty="0">
                  <a:solidFill>
                    <a:srgbClr val="444444"/>
                  </a:solidFill>
                  <a:effectLst/>
                </a:rPr>
                <a:t>Les exploitants et fermiers de réseaux d’eau </a:t>
              </a:r>
              <a:r>
                <a:rPr lang="fr-FR" sz="1400" b="0" i="0" dirty="0">
                  <a:solidFill>
                    <a:srgbClr val="444444"/>
                  </a:solidFill>
                  <a:effectLst/>
                </a:rPr>
                <a:t>potable et d’assainissement</a:t>
              </a:r>
            </a:p>
            <a:p>
              <a:pPr algn="l" fontAlgn="base">
                <a:buFont typeface="Arial" panose="020B0604020202020204" pitchFamily="34" charset="0"/>
                <a:buChar char="•"/>
              </a:pPr>
              <a:r>
                <a:rPr lang="fr-FR" sz="1400" b="1" i="0" dirty="0">
                  <a:solidFill>
                    <a:srgbClr val="444444"/>
                  </a:solidFill>
                  <a:effectLst/>
                </a:rPr>
                <a:t>Les donneurs d’ordre privés </a:t>
              </a:r>
              <a:r>
                <a:rPr lang="fr-FR" sz="1400" b="0" i="0" dirty="0">
                  <a:solidFill>
                    <a:srgbClr val="444444"/>
                  </a:solidFill>
                  <a:effectLst/>
                </a:rPr>
                <a:t>: promoteurs, aménageurs, groupes nationaux de BTP.</a:t>
              </a:r>
            </a:p>
            <a:p>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chemeClr val="accent1">
                      <a:lumMod val="50000"/>
                    </a:schemeClr>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45965"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cs typeface="Arial" panose="020B0604020202020204" pitchFamily="34" charset="0"/>
                  </a:rPr>
                  <a:t>272 CHEMIN ANTOINE HERMITTE</a:t>
                </a:r>
                <a:endParaRPr lang="fr-FR" sz="1200" dirty="0">
                  <a:effectLst/>
                  <a:ea typeface="Calibri" panose="020F0502020204030204" pitchFamily="34" charset="0"/>
                </a:endParaRPr>
              </a:p>
              <a:p>
                <a:r>
                  <a:rPr lang="fr-FR" sz="1200" dirty="0">
                    <a:effectLst/>
                    <a:ea typeface="Calibri" panose="020F0502020204030204" pitchFamily="34" charset="0"/>
                  </a:rPr>
                  <a:t>83190 OLLIOULES</a:t>
                </a:r>
                <a:endParaRPr lang="fr-FR" sz="1200" cap="small" dirty="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111202" cy="276999"/>
            </a:xfrm>
            <a:prstGeom prst="rect">
              <a:avLst/>
            </a:prstGeom>
            <a:noFill/>
          </p:spPr>
          <p:txBody>
            <a:bodyPr wrap="none" rtlCol="0">
              <a:spAutoFit/>
            </a:bodyPr>
            <a:lstStyle/>
            <a:p>
              <a:r>
                <a:rPr lang="fr-FR" sz="1200" b="0" i="0" u="none" strike="noStrike" cap="small" dirty="0">
                  <a:solidFill>
                    <a:srgbClr val="000000"/>
                  </a:solidFill>
                  <a:effectLst/>
                  <a:cs typeface="Arial" panose="020B0604020202020204" pitchFamily="34" charset="0"/>
                </a:rPr>
                <a:t>06 25 33 86 81</a:t>
              </a:r>
              <a:endParaRPr lang="fr-FR" sz="1200" cap="small" dirty="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521122" cy="276999"/>
            </a:xfrm>
            <a:prstGeom prst="rect">
              <a:avLst/>
            </a:prstGeom>
            <a:noFill/>
          </p:spPr>
          <p:txBody>
            <a:bodyPr wrap="none" rtlCol="0">
              <a:spAutoFit/>
            </a:bodyPr>
            <a:lstStyle/>
            <a:p>
              <a:r>
                <a:rPr lang="fr-FR" sz="1200" b="0" i="0" dirty="0">
                  <a:solidFill>
                    <a:srgbClr val="1F1F1F"/>
                  </a:solidFill>
                  <a:effectLst/>
                  <a:latin typeface="Google Sans"/>
                </a:rPr>
                <a:t>eric.etrioux@snth2.fr</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84731" cy="276999"/>
            </a:xfrm>
            <a:prstGeom prst="rect">
              <a:avLst/>
            </a:prstGeom>
            <a:noFill/>
          </p:spPr>
          <p:txBody>
            <a:bodyPr wrap="none" rtlCol="0">
              <a:spAutoFit/>
            </a:bodyPr>
            <a:lstStyle/>
            <a:p>
              <a:endParaRPr lang="fr-FR" sz="12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0FD9E8CC-C985-4D53-989F-745015F6D379}"/>
                </a:ext>
              </a:extLst>
            </p:cNvPr>
            <p:cNvSpPr txBox="1"/>
            <p:nvPr/>
          </p:nvSpPr>
          <p:spPr>
            <a:xfrm>
              <a:off x="1629829" y="1490684"/>
              <a:ext cx="2425229" cy="307777"/>
            </a:xfrm>
            <a:prstGeom prst="rect">
              <a:avLst/>
            </a:prstGeom>
            <a:noFill/>
            <a:ln>
              <a:solidFill>
                <a:schemeClr val="tx1"/>
              </a:solidFill>
            </a:ln>
          </p:spPr>
          <p:txBody>
            <a:bodyPr wrap="square" rtlCol="0">
              <a:spAutoFit/>
            </a:bodyPr>
            <a:lstStyle/>
            <a:p>
              <a:pPr algn="ctr"/>
              <a:r>
                <a:rPr lang="fr-FR" sz="1400" b="1" dirty="0">
                  <a:solidFill>
                    <a:schemeClr val="accent1">
                      <a:lumMod val="50000"/>
                    </a:schemeClr>
                  </a:solidFill>
                  <a:latin typeface="Arial" panose="020B0604020202020204" pitchFamily="34" charset="0"/>
                  <a:cs typeface="Arial" panose="020B0604020202020204" pitchFamily="34" charset="0"/>
                </a:rPr>
                <a:t>TRAVAUX HYDROLIQUES</a:t>
              </a:r>
            </a:p>
          </p:txBody>
        </p:sp>
      </p:grpSp>
      <p:sp>
        <p:nvSpPr>
          <p:cNvPr id="11" name="ZoneTexte 10">
            <a:extLst>
              <a:ext uri="{FF2B5EF4-FFF2-40B4-BE49-F238E27FC236}">
                <a16:creationId xmlns:a16="http://schemas.microsoft.com/office/drawing/2014/main" id="{61078831-FA05-08D5-DA67-7DD28A063549}"/>
              </a:ext>
            </a:extLst>
          </p:cNvPr>
          <p:cNvSpPr txBox="1"/>
          <p:nvPr/>
        </p:nvSpPr>
        <p:spPr>
          <a:xfrm>
            <a:off x="2560335" y="5217485"/>
            <a:ext cx="6094520" cy="307777"/>
          </a:xfrm>
          <a:prstGeom prst="rect">
            <a:avLst/>
          </a:prstGeom>
          <a:noFill/>
        </p:spPr>
        <p:txBody>
          <a:bodyPr wrap="square">
            <a:spAutoFit/>
          </a:bodyPr>
          <a:lstStyle/>
          <a:p>
            <a:r>
              <a:rPr lang="fr-FR" sz="1400" dirty="0"/>
              <a:t>https://www.snth2.fr/la-societe/presentation/</a:t>
            </a:r>
          </a:p>
        </p:txBody>
      </p:sp>
      <p:pic>
        <p:nvPicPr>
          <p:cNvPr id="15" name="Picture 2" descr="Présentation - S.N.T.H : S.N.T.H">
            <a:extLst>
              <a:ext uri="{FF2B5EF4-FFF2-40B4-BE49-F238E27FC236}">
                <a16:creationId xmlns:a16="http://schemas.microsoft.com/office/drawing/2014/main" id="{8F4C9F6B-C849-58D6-E58F-2F91A2A26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499" y="1178342"/>
            <a:ext cx="2920027" cy="90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81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a:extLst>
              <a:ext uri="{FF2B5EF4-FFF2-40B4-BE49-F238E27FC236}">
                <a16:creationId xmlns:a16="http://schemas.microsoft.com/office/drawing/2014/main" id="{39C15A15-FB92-8DDC-9BC2-419BB2C06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704" y="2709238"/>
            <a:ext cx="6336592" cy="143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098890"/>
      </p:ext>
    </p:extLst>
  </p:cSld>
  <p:clrMapOvr>
    <a:masterClrMapping/>
  </p:clrMapOvr>
  <mc:AlternateContent xmlns:mc="http://schemas.openxmlformats.org/markup-compatibility/2006" xmlns:p14="http://schemas.microsoft.com/office/powerpoint/2010/main">
    <mc:Choice Requires="p14">
      <p:transition spd="slow" p14:dur="2000" advTm="6085"/>
    </mc:Choice>
    <mc:Fallback xmlns="">
      <p:transition spd="slow" advTm="6085"/>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EF7531C-AC41-E0C2-4E5B-9701090CD45E}"/>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a:cxnSpLocks/>
            </p:cNvCxnSpPr>
            <p:nvPr/>
          </p:nvCxnSpPr>
          <p:spPr>
            <a:xfrm>
              <a:off x="4926088" y="3069539"/>
              <a:ext cx="0" cy="2815346"/>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123512" y="3170021"/>
              <a:ext cx="3725488" cy="1815882"/>
            </a:xfrm>
            <a:prstGeom prst="rect">
              <a:avLst/>
            </a:prstGeom>
            <a:noFill/>
          </p:spPr>
          <p:txBody>
            <a:bodyPr wrap="square" rtlCol="0">
              <a:spAutoFit/>
            </a:bodyPr>
            <a:lstStyle/>
            <a:p>
              <a:pPr algn="l" fontAlgn="base"/>
              <a:r>
                <a:rPr lang="fr-FR" sz="1400" b="0" i="0" dirty="0">
                  <a:solidFill>
                    <a:srgbClr val="333333"/>
                  </a:solidFill>
                  <a:effectLst/>
                  <a:highlight>
                    <a:srgbClr val="FFFFFF"/>
                  </a:highlight>
                  <a:latin typeface="SourceSansPro-Regular"/>
                </a:rPr>
                <a:t>Les conseillers de </a:t>
              </a:r>
              <a:r>
                <a:rPr lang="fr-FR" sz="1400" b="1" i="0" dirty="0">
                  <a:solidFill>
                    <a:srgbClr val="333333"/>
                  </a:solidFill>
                  <a:effectLst/>
                  <a:highlight>
                    <a:srgbClr val="FFFFFF"/>
                  </a:highlight>
                  <a:latin typeface="SourceSansPro-Regular"/>
                </a:rPr>
                <a:t>l’agence BRIGNOLES </a:t>
              </a:r>
              <a:r>
                <a:rPr lang="fr-FR" sz="1400" b="0" i="0" dirty="0">
                  <a:solidFill>
                    <a:srgbClr val="333333"/>
                  </a:solidFill>
                  <a:effectLst/>
                  <a:highlight>
                    <a:srgbClr val="FFFFFF"/>
                  </a:highlight>
                  <a:latin typeface="SourceSansPro-Regular"/>
                </a:rPr>
                <a:t>sont à </a:t>
              </a:r>
              <a:r>
                <a:rPr lang="fr-FR" sz="1400" b="1" i="0" dirty="0">
                  <a:solidFill>
                    <a:srgbClr val="333333"/>
                  </a:solidFill>
                  <a:effectLst/>
                  <a:highlight>
                    <a:srgbClr val="FFFFFF"/>
                  </a:highlight>
                  <a:latin typeface="SourceSansPro-Regular"/>
                </a:rPr>
                <a:t>votre service </a:t>
              </a:r>
              <a:r>
                <a:rPr lang="fr-FR" sz="1400" b="0" i="0" dirty="0">
                  <a:solidFill>
                    <a:srgbClr val="333333"/>
                  </a:solidFill>
                  <a:effectLst/>
                  <a:highlight>
                    <a:srgbClr val="FFFFFF"/>
                  </a:highlight>
                  <a:latin typeface="SourceSansPro-Regular"/>
                </a:rPr>
                <a:t>pour répondre à vos questions au quotidien et </a:t>
              </a:r>
              <a:r>
                <a:rPr lang="fr-FR" sz="1400" b="1" i="0" dirty="0">
                  <a:solidFill>
                    <a:srgbClr val="333333"/>
                  </a:solidFill>
                  <a:effectLst/>
                  <a:highlight>
                    <a:srgbClr val="FFFFFF"/>
                  </a:highlight>
                  <a:latin typeface="SourceSansPro-Regular"/>
                </a:rPr>
                <a:t>vous accompagner </a:t>
              </a:r>
              <a:r>
                <a:rPr lang="fr-FR" sz="1400" b="0" i="0" dirty="0">
                  <a:solidFill>
                    <a:srgbClr val="333333"/>
                  </a:solidFill>
                  <a:effectLst/>
                  <a:highlight>
                    <a:srgbClr val="FFFFFF"/>
                  </a:highlight>
                  <a:latin typeface="SourceSansPro-Regular"/>
                </a:rPr>
                <a:t>dans la réalisation de </a:t>
              </a:r>
              <a:r>
                <a:rPr lang="fr-FR" sz="1400" b="1" i="0" dirty="0">
                  <a:solidFill>
                    <a:srgbClr val="333333"/>
                  </a:solidFill>
                  <a:effectLst/>
                  <a:highlight>
                    <a:srgbClr val="FFFFFF"/>
                  </a:highlight>
                  <a:latin typeface="SourceSansPro-Regular"/>
                </a:rPr>
                <a:t>tous vos projets</a:t>
              </a:r>
              <a:r>
                <a:rPr lang="fr-FR" sz="1400" b="0" i="0" dirty="0">
                  <a:solidFill>
                    <a:srgbClr val="333333"/>
                  </a:solidFill>
                  <a:effectLst/>
                  <a:highlight>
                    <a:srgbClr val="FFFFFF"/>
                  </a:highlight>
                  <a:latin typeface="SourceSansPro-Regular"/>
                </a:rPr>
                <a:t>.</a:t>
              </a:r>
            </a:p>
            <a:p>
              <a:pPr algn="l" fontAlgn="base"/>
              <a:endParaRPr lang="fr-FR" sz="1400" b="0" i="0" dirty="0">
                <a:solidFill>
                  <a:srgbClr val="333333"/>
                </a:solidFill>
                <a:effectLst/>
                <a:highlight>
                  <a:srgbClr val="FFFFFF"/>
                </a:highlight>
                <a:latin typeface="SourceSansPro-Regular"/>
              </a:endParaRPr>
            </a:p>
            <a:p>
              <a:pPr algn="l" fontAlgn="base"/>
              <a:r>
                <a:rPr lang="fr-FR" sz="1400" b="0" i="0" dirty="0">
                  <a:solidFill>
                    <a:srgbClr val="333333"/>
                  </a:solidFill>
                  <a:effectLst/>
                  <a:highlight>
                    <a:srgbClr val="FFFFFF"/>
                  </a:highlight>
                  <a:latin typeface="SourceSansPro-Regular"/>
                </a:rPr>
                <a:t>Découvrez avec eux nos </a:t>
              </a:r>
              <a:r>
                <a:rPr lang="fr-FR" sz="1400" b="1" i="0" dirty="0">
                  <a:solidFill>
                    <a:srgbClr val="333333"/>
                  </a:solidFill>
                  <a:effectLst/>
                  <a:highlight>
                    <a:srgbClr val="FFFFFF"/>
                  </a:highlight>
                  <a:latin typeface="SourceSansPro-Regular"/>
                </a:rPr>
                <a:t>solutions d’épargne</a:t>
              </a:r>
              <a:r>
                <a:rPr lang="fr-FR" sz="1400" b="0" i="0" dirty="0">
                  <a:solidFill>
                    <a:srgbClr val="333333"/>
                  </a:solidFill>
                  <a:effectLst/>
                  <a:highlight>
                    <a:srgbClr val="FFFFFF"/>
                  </a:highlight>
                  <a:latin typeface="SourceSansPro-Regular"/>
                </a:rPr>
                <a:t>, de </a:t>
              </a:r>
              <a:r>
                <a:rPr lang="fr-FR" sz="1400" b="1" i="0" dirty="0">
                  <a:solidFill>
                    <a:srgbClr val="333333"/>
                  </a:solidFill>
                  <a:effectLst/>
                  <a:highlight>
                    <a:srgbClr val="FFFFFF"/>
                  </a:highlight>
                  <a:latin typeface="SourceSansPro-Regular"/>
                </a:rPr>
                <a:t>crédit</a:t>
              </a:r>
              <a:r>
                <a:rPr lang="fr-FR" sz="1400" b="0" i="0" dirty="0">
                  <a:solidFill>
                    <a:srgbClr val="333333"/>
                  </a:solidFill>
                  <a:effectLst/>
                  <a:highlight>
                    <a:srgbClr val="FFFFFF"/>
                  </a:highlight>
                  <a:latin typeface="SourceSansPro-Regular"/>
                </a:rPr>
                <a:t> à la consommation, </a:t>
              </a:r>
              <a:r>
                <a:rPr lang="fr-FR" sz="1400" b="1" i="0" dirty="0">
                  <a:solidFill>
                    <a:srgbClr val="333333"/>
                  </a:solidFill>
                  <a:effectLst/>
                  <a:highlight>
                    <a:srgbClr val="FFFFFF"/>
                  </a:highlight>
                  <a:latin typeface="SourceSansPro-Regular"/>
                </a:rPr>
                <a:t>d’assurance</a:t>
              </a:r>
              <a:r>
                <a:rPr lang="fr-FR" sz="1400" b="0" i="0" dirty="0">
                  <a:solidFill>
                    <a:srgbClr val="333333"/>
                  </a:solidFill>
                  <a:effectLst/>
                  <a:highlight>
                    <a:srgbClr val="FFFFFF"/>
                  </a:highlight>
                  <a:latin typeface="SourceSansPro-Regular"/>
                </a:rPr>
                <a:t> ou encore de </a:t>
              </a:r>
              <a:r>
                <a:rPr lang="fr-FR" sz="1400" b="1" i="0" dirty="0">
                  <a:solidFill>
                    <a:srgbClr val="333333"/>
                  </a:solidFill>
                  <a:effectLst/>
                  <a:highlight>
                    <a:srgbClr val="FFFFFF"/>
                  </a:highlight>
                  <a:latin typeface="SourceSansPro-Regular"/>
                </a:rPr>
                <a:t>prêt immobilier</a:t>
              </a:r>
              <a:r>
                <a:rPr lang="fr-FR" sz="1400" b="0" i="0" dirty="0">
                  <a:solidFill>
                    <a:srgbClr val="333333"/>
                  </a:solidFill>
                  <a:effectLst/>
                  <a:highlight>
                    <a:srgbClr val="FFFFFF"/>
                  </a:highlight>
                  <a:latin typeface="SourceSansPro-Regular"/>
                </a:rPr>
                <a:t>.</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FF0000"/>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45965"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cs typeface="Arial" panose="020B0604020202020204" pitchFamily="34" charset="0"/>
                  </a:rPr>
                  <a:t>56 Rue du Docteur BARBAROUX</a:t>
                </a:r>
              </a:p>
              <a:p>
                <a:r>
                  <a:rPr lang="fr-FR" sz="1200" cap="small" dirty="0">
                    <a:solidFill>
                      <a:srgbClr val="000000"/>
                    </a:solidFill>
                    <a:cs typeface="Arial" panose="020B0604020202020204" pitchFamily="34" charset="0"/>
                  </a:rPr>
                  <a:t>83170 BRIGNOLES</a:t>
                </a:r>
                <a:endParaRPr lang="fr-FR" sz="1200" cap="small" dirty="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111202" cy="276999"/>
            </a:xfrm>
            <a:prstGeom prst="rect">
              <a:avLst/>
            </a:prstGeom>
            <a:noFill/>
          </p:spPr>
          <p:txBody>
            <a:bodyPr wrap="none" rtlCol="0">
              <a:spAutoFit/>
            </a:bodyPr>
            <a:lstStyle/>
            <a:p>
              <a:r>
                <a:rPr lang="fr-FR" sz="1200" b="0" i="0" u="none" strike="noStrike" cap="small" dirty="0">
                  <a:solidFill>
                    <a:srgbClr val="000000"/>
                  </a:solidFill>
                  <a:effectLst/>
                  <a:cs typeface="Arial" panose="020B0604020202020204" pitchFamily="34" charset="0"/>
                </a:rPr>
                <a:t>04 </a:t>
              </a:r>
              <a:r>
                <a:rPr lang="fr-FR" sz="1200" cap="small" dirty="0">
                  <a:solidFill>
                    <a:srgbClr val="000000"/>
                  </a:solidFill>
                  <a:cs typeface="Arial" panose="020B0604020202020204" pitchFamily="34" charset="0"/>
                </a:rPr>
                <a:t>94 72 64 30</a:t>
              </a:r>
              <a:endParaRPr lang="fr-FR" sz="1200" cap="small" dirty="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308965" cy="276999"/>
            </a:xfrm>
            <a:prstGeom prst="rect">
              <a:avLst/>
            </a:prstGeom>
            <a:noFill/>
          </p:spPr>
          <p:txBody>
            <a:bodyPr wrap="none" rtlCol="0">
              <a:spAutoFit/>
            </a:bodyPr>
            <a:lstStyle/>
            <a:p>
              <a:r>
                <a:rPr lang="fr-FR" sz="1200" u="sng" dirty="0">
                  <a:solidFill>
                    <a:srgbClr val="0000FF"/>
                  </a:solidFill>
                  <a:effectLst/>
                  <a:latin typeface="Calibri" panose="020F0502020204030204" pitchFamily="34" charset="0"/>
                  <a:ea typeface="Calibri" panose="020F0502020204030204" pitchFamily="34" charset="0"/>
                </a:rPr>
                <a:t>christelle.bastianelli@socgen.com</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5824030"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https://agences.sg.fr/banque-assurance/particulier/agence-brignoles-id3000302101</a:t>
              </a:r>
            </a:p>
          </p:txBody>
        </p:sp>
        <p:sp>
          <p:nvSpPr>
            <p:cNvPr id="28" name="ZoneTexte 27">
              <a:extLst>
                <a:ext uri="{FF2B5EF4-FFF2-40B4-BE49-F238E27FC236}">
                  <a16:creationId xmlns:a16="http://schemas.microsoft.com/office/drawing/2014/main" id="{0FD9E8CC-C985-4D53-989F-745015F6D379}"/>
                </a:ext>
              </a:extLst>
            </p:cNvPr>
            <p:cNvSpPr txBox="1"/>
            <p:nvPr/>
          </p:nvSpPr>
          <p:spPr>
            <a:xfrm>
              <a:off x="1629829" y="1490684"/>
              <a:ext cx="1570571" cy="307777"/>
            </a:xfrm>
            <a:prstGeom prst="rect">
              <a:avLst/>
            </a:prstGeom>
            <a:noFill/>
            <a:ln>
              <a:solidFill>
                <a:schemeClr val="tx1"/>
              </a:solidFill>
            </a:ln>
          </p:spPr>
          <p:txBody>
            <a:bodyPr wrap="square" rtlCol="0">
              <a:spAutoFit/>
            </a:bodyPr>
            <a:lstStyle/>
            <a:p>
              <a:pPr algn="ctr"/>
              <a:r>
                <a:rPr lang="fr-FR" sz="1400" b="1" dirty="0">
                  <a:solidFill>
                    <a:srgbClr val="FF0000"/>
                  </a:solidFill>
                  <a:latin typeface="Arial" panose="020B0604020202020204" pitchFamily="34" charset="0"/>
                  <a:cs typeface="Arial" panose="020B0604020202020204" pitchFamily="34" charset="0"/>
                </a:rPr>
                <a:t>BANQUE</a:t>
              </a:r>
            </a:p>
          </p:txBody>
        </p:sp>
      </p:grpSp>
      <p:pic>
        <p:nvPicPr>
          <p:cNvPr id="1028" name="Picture 4">
            <a:extLst>
              <a:ext uri="{FF2B5EF4-FFF2-40B4-BE49-F238E27FC236}">
                <a16:creationId xmlns:a16="http://schemas.microsoft.com/office/drawing/2014/main" id="{73970F71-D318-48D6-A78F-E86965434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605" y="1335291"/>
            <a:ext cx="3466286" cy="78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7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Electroménager cuisine, tous les packs électro pour votre ...">
            <a:extLst>
              <a:ext uri="{FF2B5EF4-FFF2-40B4-BE49-F238E27FC236}">
                <a16:creationId xmlns:a16="http://schemas.microsoft.com/office/drawing/2014/main" id="{F2B150DB-0B92-86BD-CAD1-6DE8C7125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379" y="2154351"/>
            <a:ext cx="6373242" cy="2549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158927"/>
      </p:ext>
    </p:extLst>
  </p:cSld>
  <p:clrMapOvr>
    <a:masterClrMapping/>
  </p:clrMapOvr>
  <mc:AlternateContent xmlns:mc="http://schemas.openxmlformats.org/markup-compatibility/2006" xmlns:p14="http://schemas.microsoft.com/office/powerpoint/2010/main">
    <mc:Choice Requires="p14">
      <p:transition spd="slow" p14:dur="2000" advTm="6085"/>
    </mc:Choice>
    <mc:Fallback xmlns="">
      <p:transition spd="slow" advTm="6085"/>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EF7531C-AC41-E0C2-4E5B-9701090CD45E}"/>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123512" y="3170021"/>
              <a:ext cx="3725488" cy="1600438"/>
            </a:xfrm>
            <a:prstGeom prst="rect">
              <a:avLst/>
            </a:prstGeom>
            <a:noFill/>
          </p:spPr>
          <p:txBody>
            <a:bodyPr wrap="square" rtlCol="0">
              <a:spAutoFit/>
            </a:bodyPr>
            <a:lstStyle/>
            <a:p>
              <a:r>
                <a:rPr lang="fr-FR" sz="1400" b="0" i="0" dirty="0">
                  <a:effectLst/>
                  <a:latin typeface="+mj-lt"/>
                </a:rPr>
                <a:t>Chez </a:t>
              </a:r>
              <a:r>
                <a:rPr lang="fr-FR" sz="1400" b="1" i="0" dirty="0" err="1">
                  <a:effectLst/>
                  <a:latin typeface="+mj-lt"/>
                </a:rPr>
                <a:t>SoCoo’c</a:t>
              </a:r>
              <a:r>
                <a:rPr lang="fr-FR" sz="1400" b="0" i="0" dirty="0">
                  <a:effectLst/>
                  <a:latin typeface="+mj-lt"/>
                </a:rPr>
                <a:t>, on vous explique en toute transparence de quoi se compose le prix de votre cuisine. </a:t>
              </a:r>
            </a:p>
            <a:p>
              <a:endParaRPr lang="fr-FR" sz="1400" dirty="0">
                <a:latin typeface="+mj-lt"/>
              </a:endParaRPr>
            </a:p>
            <a:p>
              <a:r>
                <a:rPr lang="fr-FR" sz="1400" b="0" i="0" dirty="0">
                  <a:effectLst/>
                  <a:latin typeface="+mj-lt"/>
                </a:rPr>
                <a:t>Et comme la question du budget est essentielle, on vous aide à estimer celui de votre future cuisine.</a:t>
              </a:r>
              <a:endParaRPr lang="fr-FR" sz="1400" dirty="0">
                <a:latin typeface="+mj-lt"/>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ACAF23"/>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45965"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cs typeface="Arial" panose="020B0604020202020204" pitchFamily="34" charset="0"/>
                  </a:rPr>
                  <a:t>223 avenue de la maximoise</a:t>
                </a:r>
              </a:p>
              <a:p>
                <a:r>
                  <a:rPr lang="fr-FR" sz="1200" cap="small" dirty="0">
                    <a:solidFill>
                      <a:srgbClr val="000000"/>
                    </a:solidFill>
                    <a:cs typeface="Arial" panose="020B0604020202020204" pitchFamily="34" charset="0"/>
                  </a:rPr>
                  <a:t>Za du chemin </a:t>
                </a:r>
                <a:r>
                  <a:rPr lang="fr-FR" sz="1200" cap="small" dirty="0" err="1">
                    <a:solidFill>
                      <a:srgbClr val="000000"/>
                    </a:solidFill>
                    <a:cs typeface="Arial" panose="020B0604020202020204" pitchFamily="34" charset="0"/>
                  </a:rPr>
                  <a:t>d’aix</a:t>
                </a:r>
                <a:endParaRPr lang="fr-FR" sz="1200" cap="small" dirty="0">
                  <a:solidFill>
                    <a:srgbClr val="000000"/>
                  </a:solidFill>
                  <a:cs typeface="Arial" panose="020B0604020202020204" pitchFamily="34" charset="0"/>
                </a:endParaRPr>
              </a:p>
              <a:p>
                <a:r>
                  <a:rPr lang="fr-FR" sz="1200" cap="small" dirty="0">
                    <a:solidFill>
                      <a:srgbClr val="000000"/>
                    </a:solidFill>
                    <a:cs typeface="Arial" panose="020B0604020202020204" pitchFamily="34" charset="0"/>
                  </a:rPr>
                  <a:t>83470 st </a:t>
                </a:r>
                <a:r>
                  <a:rPr lang="fr-FR" sz="1200" cap="small" dirty="0" err="1">
                    <a:solidFill>
                      <a:srgbClr val="000000"/>
                    </a:solidFill>
                    <a:cs typeface="Arial" panose="020B0604020202020204" pitchFamily="34" charset="0"/>
                  </a:rPr>
                  <a:t>maximin</a:t>
                </a:r>
                <a:r>
                  <a:rPr lang="fr-FR" sz="1200" cap="small" dirty="0">
                    <a:solidFill>
                      <a:srgbClr val="000000"/>
                    </a:solidFill>
                    <a:cs typeface="Arial" panose="020B0604020202020204" pitchFamily="34" charset="0"/>
                  </a:rPr>
                  <a:t> la </a:t>
                </a:r>
                <a:r>
                  <a:rPr lang="fr-FR" sz="1200" cap="small" dirty="0" err="1">
                    <a:solidFill>
                      <a:srgbClr val="000000"/>
                    </a:solidFill>
                    <a:cs typeface="Arial" panose="020B0604020202020204" pitchFamily="34" charset="0"/>
                  </a:rPr>
                  <a:t>ste</a:t>
                </a:r>
                <a:r>
                  <a:rPr lang="fr-FR" sz="1200" cap="small" dirty="0">
                    <a:solidFill>
                      <a:srgbClr val="000000"/>
                    </a:solidFill>
                    <a:cs typeface="Arial" panose="020B0604020202020204" pitchFamily="34" charset="0"/>
                  </a:rPr>
                  <a:t> baume</a:t>
                </a:r>
                <a:endParaRPr lang="fr-FR" sz="1200" cap="small" dirty="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111202" cy="276999"/>
            </a:xfrm>
            <a:prstGeom prst="rect">
              <a:avLst/>
            </a:prstGeom>
            <a:noFill/>
          </p:spPr>
          <p:txBody>
            <a:bodyPr wrap="none" rtlCol="0">
              <a:spAutoFit/>
            </a:bodyPr>
            <a:lstStyle/>
            <a:p>
              <a:r>
                <a:rPr lang="fr-FR" sz="1200" b="0" i="0" u="none" strike="noStrike" cap="small" dirty="0">
                  <a:solidFill>
                    <a:srgbClr val="000000"/>
                  </a:solidFill>
                  <a:effectLst/>
                  <a:cs typeface="Arial" panose="020B0604020202020204" pitchFamily="34" charset="0"/>
                </a:rPr>
                <a:t>04 </a:t>
              </a:r>
              <a:r>
                <a:rPr lang="fr-FR" sz="1200" cap="small" dirty="0">
                  <a:solidFill>
                    <a:srgbClr val="000000"/>
                  </a:solidFill>
                  <a:cs typeface="Arial" panose="020B0604020202020204" pitchFamily="34" charset="0"/>
                </a:rPr>
                <a:t>82 75 75 77</a:t>
              </a:r>
              <a:endParaRPr lang="fr-FR" sz="1200" cap="small" dirty="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494337" cy="276999"/>
            </a:xfrm>
            <a:prstGeom prst="rect">
              <a:avLst/>
            </a:prstGeom>
            <a:noFill/>
          </p:spPr>
          <p:txBody>
            <a:bodyPr wrap="none" rtlCol="0">
              <a:spAutoFit/>
            </a:bodyPr>
            <a:lstStyle/>
            <a:p>
              <a:r>
                <a:rPr lang="fr-FR" sz="1200" u="sng" dirty="0">
                  <a:solidFill>
                    <a:srgbClr val="0000FF"/>
                  </a:solidFill>
                  <a:effectLst/>
                  <a:latin typeface="Calibri" panose="020F0502020204030204" pitchFamily="34" charset="0"/>
                  <a:ea typeface="Calibri" panose="020F0502020204030204" pitchFamily="34" charset="0"/>
                </a:rPr>
                <a:t>manager@saintmaximin.socooc.com</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876989"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https://www.socooc.com/</a:t>
              </a:r>
            </a:p>
          </p:txBody>
        </p:sp>
        <p:sp>
          <p:nvSpPr>
            <p:cNvPr id="28" name="ZoneTexte 27">
              <a:extLst>
                <a:ext uri="{FF2B5EF4-FFF2-40B4-BE49-F238E27FC236}">
                  <a16:creationId xmlns:a16="http://schemas.microsoft.com/office/drawing/2014/main" id="{0FD9E8CC-C985-4D53-989F-745015F6D379}"/>
                </a:ext>
              </a:extLst>
            </p:cNvPr>
            <p:cNvSpPr txBox="1"/>
            <p:nvPr/>
          </p:nvSpPr>
          <p:spPr>
            <a:xfrm>
              <a:off x="1629829" y="1490684"/>
              <a:ext cx="1570571" cy="307777"/>
            </a:xfrm>
            <a:prstGeom prst="rect">
              <a:avLst/>
            </a:prstGeom>
            <a:noFill/>
            <a:ln>
              <a:solidFill>
                <a:schemeClr val="tx1"/>
              </a:solidFill>
            </a:ln>
          </p:spPr>
          <p:txBody>
            <a:bodyPr wrap="square" rtlCol="0">
              <a:spAutoFit/>
            </a:bodyPr>
            <a:lstStyle/>
            <a:p>
              <a:pPr algn="ctr"/>
              <a:r>
                <a:rPr lang="fr-FR" sz="1400" b="1" dirty="0">
                  <a:solidFill>
                    <a:srgbClr val="ACAF23"/>
                  </a:solidFill>
                  <a:latin typeface="Arial" panose="020B0604020202020204" pitchFamily="34" charset="0"/>
                  <a:cs typeface="Arial" panose="020B0604020202020204" pitchFamily="34" charset="0"/>
                </a:rPr>
                <a:t>CUISINE</a:t>
              </a:r>
            </a:p>
          </p:txBody>
        </p:sp>
      </p:grpSp>
      <p:pic>
        <p:nvPicPr>
          <p:cNvPr id="5" name="Picture 2" descr="Electroménager cuisine, tous les packs électro pour votre ...">
            <a:extLst>
              <a:ext uri="{FF2B5EF4-FFF2-40B4-BE49-F238E27FC236}">
                <a16:creationId xmlns:a16="http://schemas.microsoft.com/office/drawing/2014/main" id="{8D0693C0-DB6A-E2F5-CDE1-4BE0E1E25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919" y="1082345"/>
            <a:ext cx="2886161" cy="115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D2FFF498-788E-4925-90BD-B2C4C0CC1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000" y="1542011"/>
            <a:ext cx="3720000" cy="3773978"/>
          </a:xfrm>
          <a:prstGeom prst="rect">
            <a:avLst/>
          </a:prstGeom>
        </p:spPr>
      </p:pic>
    </p:spTree>
    <p:extLst>
      <p:ext uri="{BB962C8B-B14F-4D97-AF65-F5344CB8AC3E}">
        <p14:creationId xmlns:p14="http://schemas.microsoft.com/office/powerpoint/2010/main" val="27951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4EF051C3-6439-4907-97FE-BEC66234CAA1}"/>
              </a:ext>
            </a:extLst>
          </p:cNvPr>
          <p:cNvPicPr>
            <a:picLocks noChangeAspect="1"/>
          </p:cNvPicPr>
          <p:nvPr/>
        </p:nvPicPr>
        <p:blipFill rotWithShape="1">
          <a:blip r:embed="rId2">
            <a:extLst>
              <a:ext uri="{28A0092B-C50C-407E-A947-70E740481C1C}">
                <a14:useLocalDpi xmlns:a14="http://schemas.microsoft.com/office/drawing/2010/main" val="0"/>
              </a:ext>
            </a:extLst>
          </a:blip>
          <a:srcRect b="17730"/>
          <a:stretch/>
        </p:blipFill>
        <p:spPr>
          <a:xfrm>
            <a:off x="2890327" y="2100284"/>
            <a:ext cx="6937627" cy="2283030"/>
          </a:xfrm>
          <a:prstGeom prst="rect">
            <a:avLst/>
          </a:prstGeom>
        </p:spPr>
      </p:pic>
    </p:spTree>
    <p:extLst>
      <p:ext uri="{BB962C8B-B14F-4D97-AF65-F5344CB8AC3E}">
        <p14:creationId xmlns:p14="http://schemas.microsoft.com/office/powerpoint/2010/main" val="25850295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0C922AA-C11B-22BB-914A-2F0B03FE46AD}"/>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97474" y="3182993"/>
              <a:ext cx="5229014" cy="2893100"/>
            </a:xfrm>
            <a:prstGeom prst="rect">
              <a:avLst/>
            </a:prstGeom>
            <a:noFill/>
          </p:spPr>
          <p:txBody>
            <a:bodyPr wrap="square" rtlCol="0">
              <a:spAutoFit/>
            </a:bodyPr>
            <a:lstStyle/>
            <a:p>
              <a:pPr algn="just"/>
              <a:r>
                <a:rPr lang="fr-FR" sz="1400" dirty="0"/>
                <a:t>Depuis 1982, SOMECA dont le siège est implanté à Brignoles, est </a:t>
              </a:r>
              <a:r>
                <a:rPr lang="fr-FR" sz="1400" b="1" dirty="0"/>
                <a:t>spécialisée</a:t>
              </a:r>
              <a:r>
                <a:rPr lang="fr-FR" sz="1400" dirty="0"/>
                <a:t> dans la production, la vente et le transport de matériaux de construction et la </a:t>
              </a:r>
              <a:r>
                <a:rPr lang="fr-FR" sz="1400" b="1" dirty="0"/>
                <a:t>valorisation</a:t>
              </a:r>
              <a:r>
                <a:rPr lang="fr-FR" sz="1400" dirty="0"/>
                <a:t> des déchets de chantiers.</a:t>
              </a:r>
            </a:p>
            <a:p>
              <a:pPr algn="just"/>
              <a:endParaRPr lang="fr-FR" sz="1400" dirty="0"/>
            </a:p>
            <a:p>
              <a:pPr algn="just"/>
              <a:r>
                <a:rPr lang="fr-FR" sz="1400" dirty="0"/>
                <a:t>Par leur</a:t>
              </a:r>
              <a:r>
                <a:rPr lang="fr-FR" sz="1400" b="1" dirty="0"/>
                <a:t> professionnalisme </a:t>
              </a:r>
              <a:r>
                <a:rPr lang="fr-FR" sz="1400" dirty="0"/>
                <a:t>et par leur </a:t>
              </a:r>
              <a:r>
                <a:rPr lang="fr-FR" sz="1400" b="1" dirty="0"/>
                <a:t>engagement</a:t>
              </a:r>
              <a:r>
                <a:rPr lang="fr-FR" sz="1400" dirty="0"/>
                <a:t>, les collaborateurs de SOMECA forment la réussite de l’entreprise. SOMECA mise sur ses </a:t>
              </a:r>
              <a:r>
                <a:rPr lang="fr-FR" sz="1400" b="1" dirty="0"/>
                <a:t>Richesses Humaines </a:t>
              </a:r>
              <a:r>
                <a:rPr lang="fr-FR" sz="1400" dirty="0"/>
                <a:t>en fidélisant et en accompagnant les hommes et les femmes de l’entreprise dans le développement de leurs </a:t>
              </a:r>
              <a:r>
                <a:rPr lang="fr-FR" sz="1400" b="1" dirty="0"/>
                <a:t>performances</a:t>
              </a:r>
              <a:r>
                <a:rPr lang="fr-FR" sz="1400" dirty="0"/>
                <a:t> individuelles au </a:t>
              </a:r>
              <a:r>
                <a:rPr lang="fr-FR" sz="1400" b="1" dirty="0"/>
                <a:t>service d’un collectif.</a:t>
              </a:r>
            </a:p>
            <a:p>
              <a:pPr algn="just"/>
              <a:endParaRPr lang="fr-FR" sz="1400" b="1" dirty="0"/>
            </a:p>
            <a:p>
              <a:pPr algn="just"/>
              <a:r>
                <a:rPr lang="fr-FR" sz="1400" dirty="0"/>
                <a:t>SOMECA : La force d’une grande entreprise, la proximité d’une PME</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80AB16"/>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ZI LES CONSACS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04 94 05 17 30</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585690"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contact@someca.eu</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851341"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https://www.someca.eu/</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3CB87980-ADEA-476C-8238-FE59BE0FCC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0114" y="1580477"/>
              <a:ext cx="1111772" cy="1127904"/>
            </a:xfrm>
            <a:prstGeom prst="rect">
              <a:avLst/>
            </a:prstGeom>
          </p:spPr>
        </p:pic>
        <p:sp>
          <p:nvSpPr>
            <p:cNvPr id="28" name="ZoneTexte 27">
              <a:extLst>
                <a:ext uri="{FF2B5EF4-FFF2-40B4-BE49-F238E27FC236}">
                  <a16:creationId xmlns:a16="http://schemas.microsoft.com/office/drawing/2014/main" id="{5E68F7AE-90A9-4B89-8422-68EE3AAA7647}"/>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80AB16"/>
                  </a:solidFill>
                  <a:latin typeface="Arial" panose="020B0604020202020204" pitchFamily="34" charset="0"/>
                  <a:cs typeface="Arial" panose="020B0604020202020204" pitchFamily="34" charset="0"/>
                </a:rPr>
                <a:t>BTP</a:t>
              </a:r>
            </a:p>
          </p:txBody>
        </p:sp>
      </p:grpSp>
    </p:spTree>
    <p:extLst>
      <p:ext uri="{BB962C8B-B14F-4D97-AF65-F5344CB8AC3E}">
        <p14:creationId xmlns:p14="http://schemas.microsoft.com/office/powerpoint/2010/main" val="349568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3" name="Image 2">
            <a:extLst>
              <a:ext uri="{FF2B5EF4-FFF2-40B4-BE49-F238E27FC236}">
                <a16:creationId xmlns:a16="http://schemas.microsoft.com/office/drawing/2014/main" id="{C3923B6C-4B91-4FA0-957D-043047EA5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2532" y="1684107"/>
            <a:ext cx="6746940" cy="3489797"/>
          </a:xfrm>
          <a:prstGeom prst="rect">
            <a:avLst/>
          </a:prstGeom>
        </p:spPr>
      </p:pic>
    </p:spTree>
    <p:extLst>
      <p:ext uri="{BB962C8B-B14F-4D97-AF65-F5344CB8AC3E}">
        <p14:creationId xmlns:p14="http://schemas.microsoft.com/office/powerpoint/2010/main" val="35881158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229014" cy="2893100"/>
          </a:xfrm>
          <a:prstGeom prst="rect">
            <a:avLst/>
          </a:prstGeom>
          <a:noFill/>
        </p:spPr>
        <p:txBody>
          <a:bodyPr wrap="square" rtlCol="0">
            <a:spAutoFit/>
          </a:bodyPr>
          <a:lstStyle/>
          <a:p>
            <a:pPr algn="just"/>
            <a:r>
              <a:rPr lang="fr-FR" sz="1400" dirty="0" err="1"/>
              <a:t>Sotem</a:t>
            </a:r>
            <a:r>
              <a:rPr lang="fr-FR" sz="1400" dirty="0"/>
              <a:t> est propriétaire exploitant de l’installation de Stockage de </a:t>
            </a:r>
            <a:r>
              <a:rPr lang="fr-FR" sz="1400" dirty="0" err="1"/>
              <a:t>Dechets</a:t>
            </a:r>
            <a:r>
              <a:rPr lang="fr-FR" sz="1400" dirty="0"/>
              <a:t> Inertes (ISDI) </a:t>
            </a:r>
            <a:r>
              <a:rPr lang="fr-FR" sz="1400" dirty="0" err="1"/>
              <a:t>Tourris</a:t>
            </a:r>
            <a:r>
              <a:rPr lang="fr-FR" sz="1400" dirty="0"/>
              <a:t> Nord spécialisée dans le </a:t>
            </a:r>
            <a:r>
              <a:rPr lang="fr-FR" sz="1400" b="1" dirty="0"/>
              <a:t>stockage et le traitement des déchets inertes </a:t>
            </a:r>
            <a:r>
              <a:rPr lang="fr-FR" sz="1400" dirty="0"/>
              <a:t>sur la région Toulonnaise, autorisée par arrêté préfectoral du 8 avril 2013.</a:t>
            </a:r>
          </a:p>
          <a:p>
            <a:pPr algn="just"/>
            <a:endParaRPr lang="fr-FR" sz="1400" dirty="0"/>
          </a:p>
          <a:p>
            <a:pPr algn="just"/>
            <a:r>
              <a:rPr lang="fr-FR" sz="1400" dirty="0"/>
              <a:t>L’entreprise SOTEM fait partie Groupe GARRASSIN, groupe familial installé dans la région varoise depuis une soixantaine d’années.</a:t>
            </a:r>
            <a:br>
              <a:rPr lang="fr-FR" sz="1400" dirty="0"/>
            </a:br>
            <a:r>
              <a:rPr lang="fr-FR" sz="1400" dirty="0"/>
              <a:t>Notre </a:t>
            </a:r>
            <a:r>
              <a:rPr lang="fr-FR" sz="1400" b="1" dirty="0"/>
              <a:t>expérience </a:t>
            </a:r>
            <a:r>
              <a:rPr lang="fr-FR" sz="1400" dirty="0"/>
              <a:t>associée à notre </a:t>
            </a:r>
            <a:r>
              <a:rPr lang="fr-FR" sz="1400" b="1" dirty="0"/>
              <a:t>savoir-faire technique </a:t>
            </a:r>
            <a:r>
              <a:rPr lang="fr-FR" sz="1400" dirty="0"/>
              <a:t>sont les atouts qui font de SOTEM un acteur majeur dans la gestion des déchets inertes sur toute l’aire Toulonnaise. L’ISDI </a:t>
            </a:r>
            <a:r>
              <a:rPr lang="fr-FR" sz="1400" dirty="0" err="1"/>
              <a:t>Sotem</a:t>
            </a:r>
            <a:r>
              <a:rPr lang="fr-FR" sz="1400" dirty="0"/>
              <a:t> </a:t>
            </a:r>
            <a:r>
              <a:rPr lang="fr-FR" sz="1400" dirty="0" err="1"/>
              <a:t>Tourris</a:t>
            </a:r>
            <a:r>
              <a:rPr lang="fr-FR" sz="1400" dirty="0"/>
              <a:t> Nord a une capacité d’accueil de 200 000 tonnes/an de matériaux d’inertes (béton, enrobés, terres…) issus des chantiers de démolitions ou terrassement du BTP. </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F07C22"/>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540 BD BERNARD LOUIS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04 98 05 17 00</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00807" y="4392057"/>
            <a:ext cx="1433406"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sotem@sotem.net</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1768433"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https://sotem-tourris.fr/</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341971" cy="307777"/>
          </a:xfrm>
          <a:prstGeom prst="rect">
            <a:avLst/>
          </a:prstGeom>
          <a:noFill/>
          <a:ln>
            <a:solidFill>
              <a:schemeClr val="tx1"/>
            </a:solidFill>
          </a:ln>
        </p:spPr>
        <p:txBody>
          <a:bodyPr wrap="square" rtlCol="0">
            <a:spAutoFit/>
          </a:bodyPr>
          <a:lstStyle/>
          <a:p>
            <a:pPr algn="ctr"/>
            <a:r>
              <a:rPr lang="fr-FR" sz="1400" b="1" dirty="0">
                <a:solidFill>
                  <a:srgbClr val="F07C22"/>
                </a:solidFill>
                <a:latin typeface="Arial" panose="020B0604020202020204" pitchFamily="34" charset="0"/>
                <a:cs typeface="Arial" panose="020B0604020202020204" pitchFamily="34" charset="0"/>
              </a:rPr>
              <a:t>BTP</a:t>
            </a:r>
          </a:p>
        </p:txBody>
      </p:sp>
      <p:pic>
        <p:nvPicPr>
          <p:cNvPr id="22" name="Image 21">
            <a:extLst>
              <a:ext uri="{FF2B5EF4-FFF2-40B4-BE49-F238E27FC236}">
                <a16:creationId xmlns:a16="http://schemas.microsoft.com/office/drawing/2014/main" id="{6EA8967A-3A88-8725-11F9-0B17CAC68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888" y="912470"/>
            <a:ext cx="2513719" cy="1300200"/>
          </a:xfrm>
          <a:prstGeom prst="rect">
            <a:avLst/>
          </a:prstGeom>
        </p:spPr>
      </p:pic>
    </p:spTree>
    <p:extLst>
      <p:ext uri="{BB962C8B-B14F-4D97-AF65-F5344CB8AC3E}">
        <p14:creationId xmlns:p14="http://schemas.microsoft.com/office/powerpoint/2010/main" val="159499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7" name="Image 6">
            <a:extLst>
              <a:ext uri="{FF2B5EF4-FFF2-40B4-BE49-F238E27FC236}">
                <a16:creationId xmlns:a16="http://schemas.microsoft.com/office/drawing/2014/main" id="{63BE35A5-68E6-4381-ADBD-B21BB786A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918" y="941577"/>
            <a:ext cx="4264164" cy="4974857"/>
          </a:xfrm>
          <a:prstGeom prst="rect">
            <a:avLst/>
          </a:prstGeom>
        </p:spPr>
      </p:pic>
    </p:spTree>
    <p:extLst>
      <p:ext uri="{BB962C8B-B14F-4D97-AF65-F5344CB8AC3E}">
        <p14:creationId xmlns:p14="http://schemas.microsoft.com/office/powerpoint/2010/main" val="9904803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a:extLst>
              <a:ext uri="{FF2B5EF4-FFF2-40B4-BE49-F238E27FC236}">
                <a16:creationId xmlns:a16="http://schemas.microsoft.com/office/drawing/2014/main" id="{729D4B05-3F20-A684-4050-18E6DE25A3E0}"/>
              </a:ext>
            </a:extLst>
          </p:cNvPr>
          <p:cNvGrpSpPr/>
          <p:nvPr/>
        </p:nvGrpSpPr>
        <p:grpSpPr>
          <a:xfrm>
            <a:off x="1154705" y="621233"/>
            <a:ext cx="9882589" cy="5615534"/>
            <a:chOff x="1276955" y="1242466"/>
            <a:chExt cx="9882589" cy="5615534"/>
          </a:xfrm>
        </p:grpSpPr>
        <p:sp>
          <p:nvSpPr>
            <p:cNvPr id="4" name="Rectangle 3">
              <a:extLst>
                <a:ext uri="{FF2B5EF4-FFF2-40B4-BE49-F238E27FC236}">
                  <a16:creationId xmlns:a16="http://schemas.microsoft.com/office/drawing/2014/main" id="{3527B995-A6DD-B2FA-D5E5-EDDAA43DBC73}"/>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FEB5364-85B1-6876-F509-12FA90DDEDF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6" name="Rectangle 5">
              <a:extLst>
                <a:ext uri="{FF2B5EF4-FFF2-40B4-BE49-F238E27FC236}">
                  <a16:creationId xmlns:a16="http://schemas.microsoft.com/office/drawing/2014/main" id="{83AAC768-1AC8-FBBA-9FC6-F344EF35971E}"/>
                </a:ext>
              </a:extLst>
            </p:cNvPr>
            <p:cNvSpPr/>
            <p:nvPr/>
          </p:nvSpPr>
          <p:spPr>
            <a:xfrm>
              <a:off x="2305848" y="1478102"/>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 name="Connecteur droit 6">
              <a:extLst>
                <a:ext uri="{FF2B5EF4-FFF2-40B4-BE49-F238E27FC236}">
                  <a16:creationId xmlns:a16="http://schemas.microsoft.com/office/drawing/2014/main" id="{A0FAA5C1-9BE7-8EEE-5429-FDC5F343D04F}"/>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8" name="Connecteur droit 7">
              <a:extLst>
                <a:ext uri="{FF2B5EF4-FFF2-40B4-BE49-F238E27FC236}">
                  <a16:creationId xmlns:a16="http://schemas.microsoft.com/office/drawing/2014/main" id="{BFD5D6A5-E357-052F-5493-F2E5AC7A0534}"/>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4AEF6E2E-4924-F426-E659-6510EEDD33CD}"/>
                </a:ext>
              </a:extLst>
            </p:cNvPr>
            <p:cNvSpPr txBox="1"/>
            <p:nvPr/>
          </p:nvSpPr>
          <p:spPr>
            <a:xfrm>
              <a:off x="5025969" y="3301942"/>
              <a:ext cx="5104683" cy="2677656"/>
            </a:xfrm>
            <a:prstGeom prst="rect">
              <a:avLst/>
            </a:prstGeom>
            <a:noFill/>
          </p:spPr>
          <p:txBody>
            <a:bodyPr wrap="square" rtlCol="0">
              <a:spAutoFit/>
            </a:bodyPr>
            <a:lstStyle/>
            <a:p>
              <a:r>
                <a:rPr lang="fr-FR" sz="1400" b="0" i="0" dirty="0">
                  <a:effectLst/>
                </a:rPr>
                <a:t>Grandir aux cotés de professionnels nous a permis chez </a:t>
              </a:r>
              <a:r>
                <a:rPr lang="fr-FR" sz="1400" b="1" i="0" dirty="0">
                  <a:effectLst/>
                </a:rPr>
                <a:t>Sylver Services</a:t>
              </a:r>
              <a:r>
                <a:rPr lang="fr-FR" sz="1400" b="0" i="0" dirty="0">
                  <a:effectLst/>
                </a:rPr>
                <a:t> de pérenniser expérience et savoir-faire ainsi Qualité et Professionnalisme sont notre devise pour vous garantir les meilleurs </a:t>
              </a:r>
              <a:r>
                <a:rPr lang="fr-FR" sz="1400" b="0" i="0" dirty="0">
                  <a:effectLst/>
                  <a:latin typeface="Calibri  "/>
                </a:rPr>
                <a:t>services.</a:t>
              </a:r>
              <a:r>
                <a:rPr lang="fr-FR" sz="1400" dirty="0">
                  <a:latin typeface="Calibri  "/>
                </a:rPr>
                <a:t> </a:t>
              </a:r>
              <a:br>
                <a:rPr lang="fr-FR" sz="1400" dirty="0">
                  <a:latin typeface="Calibri  "/>
                </a:rPr>
              </a:br>
              <a:r>
                <a:rPr lang="fr-FR" sz="1400" b="0" i="0" dirty="0">
                  <a:effectLst/>
                  <a:latin typeface="Calibri  "/>
                </a:rPr>
                <a:t>En accompagnement des prestations de Nettoyage,  </a:t>
              </a:r>
              <a:r>
                <a:rPr lang="fr-FR" sz="1400" b="1" i="0" dirty="0">
                  <a:effectLst/>
                  <a:latin typeface="Calibri  "/>
                </a:rPr>
                <a:t>Sylver Services</a:t>
              </a:r>
              <a:r>
                <a:rPr lang="fr-FR" sz="1400" b="0" i="0" dirty="0">
                  <a:effectLst/>
                  <a:latin typeface="Calibri  "/>
                </a:rPr>
                <a:t> vous propose ; Maintenance de premier niveau et services de Conciergerie.</a:t>
              </a:r>
            </a:p>
            <a:p>
              <a:pPr algn="l"/>
              <a:r>
                <a:rPr lang="fr-FR" sz="1400" b="1" i="0" dirty="0">
                  <a:effectLst/>
                  <a:latin typeface="Calibri  "/>
                </a:rPr>
                <a:t>Sylver Services</a:t>
              </a:r>
              <a:r>
                <a:rPr lang="fr-FR" sz="1400" b="0" i="0" dirty="0">
                  <a:effectLst/>
                  <a:latin typeface="Calibri  "/>
                </a:rPr>
                <a:t> intervient chez vous pour la réalisation de remise en état.</a:t>
              </a:r>
            </a:p>
            <a:p>
              <a:pPr algn="l"/>
              <a:r>
                <a:rPr lang="fr-FR" sz="1400" b="0" i="0" dirty="0">
                  <a:effectLst/>
                  <a:latin typeface="Calibri  "/>
                </a:rPr>
                <a:t>Traitement ponctuel de vos locaux et surfaces à entretenir.</a:t>
              </a:r>
            </a:p>
            <a:p>
              <a:pPr algn="l"/>
              <a:r>
                <a:rPr lang="fr-FR" sz="1400" b="0" i="0" dirty="0">
                  <a:effectLst/>
                  <a:latin typeface="Calibri  "/>
                </a:rPr>
                <a:t>Intervention de nettoyage de fin chantier.</a:t>
              </a:r>
            </a:p>
            <a:p>
              <a:pPr algn="just"/>
              <a:endParaRPr lang="fr-FR" sz="1400" dirty="0"/>
            </a:p>
          </p:txBody>
        </p:sp>
        <p:sp>
          <p:nvSpPr>
            <p:cNvPr id="10" name="ZoneTexte 9">
              <a:extLst>
                <a:ext uri="{FF2B5EF4-FFF2-40B4-BE49-F238E27FC236}">
                  <a16:creationId xmlns:a16="http://schemas.microsoft.com/office/drawing/2014/main" id="{A3A49754-AD21-5313-3074-09BFF26BAB76}"/>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626262"/>
                  </a:solidFill>
                  <a:latin typeface="Arial" panose="020B0604020202020204" pitchFamily="34" charset="0"/>
                  <a:cs typeface="Arial" panose="020B0604020202020204" pitchFamily="34" charset="0"/>
                </a:rPr>
                <a:t>Contact</a:t>
              </a:r>
            </a:p>
          </p:txBody>
        </p:sp>
        <p:sp>
          <p:nvSpPr>
            <p:cNvPr id="11" name="ZoneTexte 10">
              <a:extLst>
                <a:ext uri="{FF2B5EF4-FFF2-40B4-BE49-F238E27FC236}">
                  <a16:creationId xmlns:a16="http://schemas.microsoft.com/office/drawing/2014/main" id="{4AFF4F03-EB9D-B8AF-C971-DACBCB5FFB58}"/>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14" name="Groupe 13">
              <a:extLst>
                <a:ext uri="{FF2B5EF4-FFF2-40B4-BE49-F238E27FC236}">
                  <a16:creationId xmlns:a16="http://schemas.microsoft.com/office/drawing/2014/main" id="{FA1DAC5F-1E68-7F49-E807-B036440DA644}"/>
                </a:ext>
              </a:extLst>
            </p:cNvPr>
            <p:cNvGrpSpPr/>
            <p:nvPr/>
          </p:nvGrpSpPr>
          <p:grpSpPr>
            <a:xfrm>
              <a:off x="2527963" y="3429000"/>
              <a:ext cx="2014306" cy="664543"/>
              <a:chOff x="2485239" y="3429000"/>
              <a:chExt cx="2014306" cy="664543"/>
            </a:xfrm>
          </p:grpSpPr>
          <p:sp>
            <p:nvSpPr>
              <p:cNvPr id="32" name="ZoneTexte 31">
                <a:extLst>
                  <a:ext uri="{FF2B5EF4-FFF2-40B4-BE49-F238E27FC236}">
                    <a16:creationId xmlns:a16="http://schemas.microsoft.com/office/drawing/2014/main" id="{8A31A292-B518-CA8B-C74A-30E10A5DE655}"/>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61 CHEMIN DES PEUPLIERS</a:t>
                </a:r>
              </a:p>
              <a:p>
                <a:r>
                  <a:rPr lang="fr-FR" sz="1200" cap="small" dirty="0">
                    <a:solidFill>
                      <a:srgbClr val="000000"/>
                    </a:solidFill>
                    <a:latin typeface="Arial" panose="020B0604020202020204" pitchFamily="34" charset="0"/>
                    <a:cs typeface="Arial" panose="020B0604020202020204" pitchFamily="34" charset="0"/>
                  </a:rPr>
                  <a:t>83143 LE VAL</a:t>
                </a:r>
                <a:endParaRPr lang="fr-FR" sz="1200" cap="small" dirty="0">
                  <a:latin typeface="Arial" panose="020B0604020202020204" pitchFamily="34" charset="0"/>
                  <a:cs typeface="Arial" panose="020B0604020202020204" pitchFamily="34" charset="0"/>
                </a:endParaRPr>
              </a:p>
            </p:txBody>
          </p:sp>
          <p:sp>
            <p:nvSpPr>
              <p:cNvPr id="34" name="ZoneTexte 33">
                <a:extLst>
                  <a:ext uri="{FF2B5EF4-FFF2-40B4-BE49-F238E27FC236}">
                    <a16:creationId xmlns:a16="http://schemas.microsoft.com/office/drawing/2014/main" id="{A9C6BF6B-C738-085B-B9FC-C718CE32D988}"/>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15" name="ZoneTexte 14">
              <a:extLst>
                <a:ext uri="{FF2B5EF4-FFF2-40B4-BE49-F238E27FC236}">
                  <a16:creationId xmlns:a16="http://schemas.microsoft.com/office/drawing/2014/main" id="{E72CAF84-88A0-B0D6-277C-ECE77B0DC484}"/>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16" name="ZoneTexte 15">
              <a:extLst>
                <a:ext uri="{FF2B5EF4-FFF2-40B4-BE49-F238E27FC236}">
                  <a16:creationId xmlns:a16="http://schemas.microsoft.com/office/drawing/2014/main" id="{83EF6141-64D5-C3F5-5A1F-58E23DC2D196}"/>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06 64 35 35 64</a:t>
              </a:r>
              <a:endParaRPr lang="fr-FR" sz="1200" cap="small" dirty="0">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56331C09-291D-A0EF-6D1A-A1E0FB1BAADD}"/>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21" name="ZoneTexte 20">
              <a:extLst>
                <a:ext uri="{FF2B5EF4-FFF2-40B4-BE49-F238E27FC236}">
                  <a16:creationId xmlns:a16="http://schemas.microsoft.com/office/drawing/2014/main" id="{5B9DB11D-0D29-B0F2-7F5A-D2D787D64DFC}"/>
                </a:ext>
              </a:extLst>
            </p:cNvPr>
            <p:cNvSpPr txBox="1"/>
            <p:nvPr/>
          </p:nvSpPr>
          <p:spPr>
            <a:xfrm>
              <a:off x="2154746" y="5013290"/>
              <a:ext cx="2266967" cy="276999"/>
            </a:xfrm>
            <a:prstGeom prst="rect">
              <a:avLst/>
            </a:prstGeom>
            <a:noFill/>
          </p:spPr>
          <p:txBody>
            <a:bodyPr wrap="none" rtlCol="0">
              <a:spAutoFit/>
            </a:bodyPr>
            <a:lstStyle/>
            <a:p>
              <a:r>
                <a:rPr lang="fr-FR" sz="12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lena.cousin@sylver-services.fr</a:t>
              </a:r>
              <a:endParaRPr lang="fr-FR"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EAA5575E-2658-8454-141F-1FC275052427}"/>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24" name="ZoneTexte 23">
              <a:extLst>
                <a:ext uri="{FF2B5EF4-FFF2-40B4-BE49-F238E27FC236}">
                  <a16:creationId xmlns:a16="http://schemas.microsoft.com/office/drawing/2014/main" id="{6F923217-30DD-6DC7-0995-4AFE5968A05F}"/>
                </a:ext>
              </a:extLst>
            </p:cNvPr>
            <p:cNvSpPr txBox="1"/>
            <p:nvPr/>
          </p:nvSpPr>
          <p:spPr>
            <a:xfrm>
              <a:off x="2527963" y="5884885"/>
              <a:ext cx="2253694"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https://www.sylver-services.fr/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30" name="ZoneTexte 29">
              <a:extLst>
                <a:ext uri="{FF2B5EF4-FFF2-40B4-BE49-F238E27FC236}">
                  <a16:creationId xmlns:a16="http://schemas.microsoft.com/office/drawing/2014/main" id="{880AEBBD-C834-C429-4C9F-68BBDCA03DA0}"/>
                </a:ext>
              </a:extLst>
            </p:cNvPr>
            <p:cNvSpPr txBox="1"/>
            <p:nvPr/>
          </p:nvSpPr>
          <p:spPr>
            <a:xfrm>
              <a:off x="1629829" y="1497034"/>
              <a:ext cx="1341971" cy="307777"/>
            </a:xfrm>
            <a:prstGeom prst="rect">
              <a:avLst/>
            </a:prstGeom>
            <a:noFill/>
            <a:ln>
              <a:solidFill>
                <a:schemeClr val="tx1"/>
              </a:solidFill>
            </a:ln>
          </p:spPr>
          <p:txBody>
            <a:bodyPr wrap="square" rtlCol="0">
              <a:spAutoFit/>
            </a:bodyPr>
            <a:lstStyle/>
            <a:p>
              <a:pPr algn="ctr"/>
              <a:r>
                <a:rPr lang="fr-FR" sz="1400" b="1" dirty="0">
                  <a:solidFill>
                    <a:srgbClr val="626262"/>
                  </a:solidFill>
                  <a:latin typeface="Arial" panose="020B0604020202020204" pitchFamily="34" charset="0"/>
                  <a:cs typeface="Arial" panose="020B0604020202020204" pitchFamily="34" charset="0"/>
                </a:rPr>
                <a:t>NETTOYAGE</a:t>
              </a:r>
            </a:p>
          </p:txBody>
        </p:sp>
      </p:grpSp>
      <p:pic>
        <p:nvPicPr>
          <p:cNvPr id="36" name="Image 35">
            <a:extLst>
              <a:ext uri="{FF2B5EF4-FFF2-40B4-BE49-F238E27FC236}">
                <a16:creationId xmlns:a16="http://schemas.microsoft.com/office/drawing/2014/main" id="{7F32E3DA-C3BE-5B33-A90E-2EBA3899D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568" y="949525"/>
            <a:ext cx="987110" cy="1151628"/>
          </a:xfrm>
          <a:prstGeom prst="rect">
            <a:avLst/>
          </a:prstGeom>
        </p:spPr>
      </p:pic>
    </p:spTree>
    <p:extLst>
      <p:ext uri="{BB962C8B-B14F-4D97-AF65-F5344CB8AC3E}">
        <p14:creationId xmlns:p14="http://schemas.microsoft.com/office/powerpoint/2010/main" val="138262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10;&#10;Description générée automatiquement">
            <a:extLst>
              <a:ext uri="{FF2B5EF4-FFF2-40B4-BE49-F238E27FC236}">
                <a16:creationId xmlns:a16="http://schemas.microsoft.com/office/drawing/2014/main" id="{A08E1073-5B9F-4AFA-9162-56F28A28DEC3}"/>
              </a:ext>
            </a:extLst>
          </p:cNvPr>
          <p:cNvPicPr>
            <a:picLocks noChangeAspect="1"/>
          </p:cNvPicPr>
          <p:nvPr/>
        </p:nvPicPr>
        <p:blipFill rotWithShape="1">
          <a:blip r:embed="rId2">
            <a:extLst>
              <a:ext uri="{28A0092B-C50C-407E-A947-70E740481C1C}">
                <a14:useLocalDpi xmlns:a14="http://schemas.microsoft.com/office/drawing/2010/main" val="0"/>
              </a:ext>
            </a:extLst>
          </a:blip>
          <a:srcRect t="6996" b="13680"/>
          <a:stretch/>
        </p:blipFill>
        <p:spPr>
          <a:xfrm>
            <a:off x="3968704" y="1793354"/>
            <a:ext cx="4254591" cy="3271292"/>
          </a:xfrm>
          <a:prstGeom prst="rect">
            <a:avLst/>
          </a:prstGeom>
        </p:spPr>
      </p:pic>
    </p:spTree>
    <p:extLst>
      <p:ext uri="{BB962C8B-B14F-4D97-AF65-F5344CB8AC3E}">
        <p14:creationId xmlns:p14="http://schemas.microsoft.com/office/powerpoint/2010/main" val="17180280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F724183-7433-07B0-BEA0-48114EC28043}"/>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88089" y="1634218"/>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969" y="3162204"/>
              <a:ext cx="5229014" cy="2893100"/>
            </a:xfrm>
            <a:prstGeom prst="rect">
              <a:avLst/>
            </a:prstGeom>
            <a:noFill/>
          </p:spPr>
          <p:txBody>
            <a:bodyPr wrap="square" rtlCol="0">
              <a:spAutoFit/>
            </a:bodyPr>
            <a:lstStyle/>
            <a:p>
              <a:r>
                <a:rPr lang="fr-FR" sz="1400" dirty="0"/>
                <a:t>La Maison des Vins est située à La Celle, près de Brignoles dans le Var, dans l’enceinte de l’Abbaye de La Celle au cœur de la Provence. Elle vous propose :</a:t>
              </a:r>
            </a:p>
            <a:p>
              <a:pPr marL="285750" indent="-285750">
                <a:buFontTx/>
                <a:buChar char="-"/>
              </a:pPr>
              <a:r>
                <a:rPr lang="fr-FR" sz="1400" b="1" dirty="0"/>
                <a:t>Découverte </a:t>
              </a:r>
              <a:r>
                <a:rPr lang="fr-FR" sz="1400" dirty="0"/>
                <a:t>de l’appellation d’origine contrôlée (AOC) Coteaux varois en Provence</a:t>
              </a:r>
            </a:p>
            <a:p>
              <a:pPr marL="285750" indent="-285750">
                <a:buFontTx/>
                <a:buChar char="-"/>
              </a:pPr>
              <a:r>
                <a:rPr lang="fr-FR" sz="1400" b="1" dirty="0"/>
                <a:t>Dégustation </a:t>
              </a:r>
              <a:r>
                <a:rPr lang="fr-FR" sz="1400" dirty="0"/>
                <a:t>des vins des vignerons : plus de 200 références en blanc, rosé et rouge</a:t>
              </a:r>
            </a:p>
            <a:p>
              <a:pPr marL="285750" indent="-285750">
                <a:buFontTx/>
                <a:buChar char="-"/>
              </a:pPr>
              <a:r>
                <a:rPr lang="fr-FR" sz="1400" b="1" dirty="0"/>
                <a:t>Vente</a:t>
              </a:r>
              <a:r>
                <a:rPr lang="fr-FR" sz="1400" dirty="0"/>
                <a:t>, expédition</a:t>
              </a:r>
            </a:p>
            <a:p>
              <a:pPr marL="285750" indent="-285750">
                <a:buFontTx/>
                <a:buChar char="-"/>
              </a:pPr>
              <a:r>
                <a:rPr lang="fr-FR" sz="1400" dirty="0"/>
                <a:t>Autres </a:t>
              </a:r>
              <a:r>
                <a:rPr lang="fr-FR" sz="1400" b="1" dirty="0"/>
                <a:t>produits du terroir </a:t>
              </a:r>
              <a:r>
                <a:rPr lang="fr-FR" sz="1400" dirty="0"/>
                <a:t>à découvrir sur place : autour de l’olive (huiles, pulpes, olives, douceurs, ...), miel, crème de marron, ...</a:t>
              </a:r>
            </a:p>
            <a:p>
              <a:pPr marL="285750" indent="-285750">
                <a:buFontTx/>
                <a:buChar char="-"/>
              </a:pPr>
              <a:r>
                <a:rPr lang="fr-FR" sz="1400" b="1" dirty="0"/>
                <a:t>Accessoires </a:t>
              </a:r>
              <a:r>
                <a:rPr lang="fr-FR" sz="1400" dirty="0"/>
                <a:t>autour du vin : verres, bouchons anti-oxydation, carafes, tire-bouchons, ...</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F4CB65"/>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ABBAYE DE LA CELLE</a:t>
                </a:r>
              </a:p>
              <a:p>
                <a:r>
                  <a:rPr lang="fr-FR" sz="1200" cap="small" dirty="0">
                    <a:solidFill>
                      <a:srgbClr val="000000"/>
                    </a:solidFill>
                    <a:latin typeface="Arial" panose="020B0604020202020204" pitchFamily="34" charset="0"/>
                    <a:cs typeface="Arial" panose="020B0604020202020204" pitchFamily="34" charset="0"/>
                  </a:rPr>
                  <a:t>83170 LA CELLE</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04 94 69 02 92</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855269"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syndicat@coteauxvaroisprovence.com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292013" cy="461665"/>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hlinkClick r:id="rId4"/>
                </a:rPr>
                <a:t>https://www.coteauxvaroisenprovence.com/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descr="Une image contenant texte&#10;&#10;Description générée automatiquement">
              <a:extLst>
                <a:ext uri="{FF2B5EF4-FFF2-40B4-BE49-F238E27FC236}">
                  <a16:creationId xmlns:a16="http://schemas.microsoft.com/office/drawing/2014/main" id="{15140893-420D-4843-9752-B68313718195}"/>
                </a:ext>
              </a:extLst>
            </p:cNvPr>
            <p:cNvPicPr>
              <a:picLocks noChangeAspect="1"/>
            </p:cNvPicPr>
            <p:nvPr/>
          </p:nvPicPr>
          <p:blipFill rotWithShape="1">
            <a:blip r:embed="rId5">
              <a:extLst>
                <a:ext uri="{28A0092B-C50C-407E-A947-70E740481C1C}">
                  <a14:useLocalDpi xmlns:a14="http://schemas.microsoft.com/office/drawing/2010/main" val="0"/>
                </a:ext>
              </a:extLst>
            </a:blip>
            <a:srcRect t="6996" b="13680"/>
            <a:stretch/>
          </p:blipFill>
          <p:spPr>
            <a:xfrm>
              <a:off x="5234687" y="1547451"/>
              <a:ext cx="1615933" cy="1242467"/>
            </a:xfrm>
            <a:prstGeom prst="rect">
              <a:avLst/>
            </a:prstGeom>
          </p:spPr>
        </p:pic>
        <p:sp>
          <p:nvSpPr>
            <p:cNvPr id="28" name="ZoneTexte 27">
              <a:extLst>
                <a:ext uri="{FF2B5EF4-FFF2-40B4-BE49-F238E27FC236}">
                  <a16:creationId xmlns:a16="http://schemas.microsoft.com/office/drawing/2014/main" id="{AAFB9F42-1821-4789-9C7F-0AEC1269B695}"/>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F4CB65"/>
                  </a:solidFill>
                  <a:latin typeface="Arial" panose="020B0604020202020204" pitchFamily="34" charset="0"/>
                  <a:cs typeface="Arial" panose="020B0604020202020204" pitchFamily="34" charset="0"/>
                </a:rPr>
                <a:t>VINS</a:t>
              </a:r>
            </a:p>
          </p:txBody>
        </p:sp>
      </p:grpSp>
    </p:spTree>
    <p:extLst>
      <p:ext uri="{BB962C8B-B14F-4D97-AF65-F5344CB8AC3E}">
        <p14:creationId xmlns:p14="http://schemas.microsoft.com/office/powerpoint/2010/main" val="261448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F9A7CE98-C277-F989-0510-8B961CA16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190" y="2713127"/>
            <a:ext cx="8353619" cy="1431746"/>
          </a:xfrm>
          <a:prstGeom prst="rect">
            <a:avLst/>
          </a:prstGeom>
        </p:spPr>
      </p:pic>
    </p:spTree>
    <p:extLst>
      <p:ext uri="{BB962C8B-B14F-4D97-AF65-F5344CB8AC3E}">
        <p14:creationId xmlns:p14="http://schemas.microsoft.com/office/powerpoint/2010/main" val="22028605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F724183-7433-07B0-BEA0-48114EC28043}"/>
              </a:ext>
            </a:extLst>
          </p:cNvPr>
          <p:cNvGrpSpPr/>
          <p:nvPr/>
        </p:nvGrpSpPr>
        <p:grpSpPr>
          <a:xfrm>
            <a:off x="1207208" y="621233"/>
            <a:ext cx="9830086" cy="5615534"/>
            <a:chOff x="1329458" y="1242466"/>
            <a:chExt cx="9830086"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329458"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88089" y="1634218"/>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31047" y="2980481"/>
              <a:ext cx="5229014" cy="2862322"/>
            </a:xfrm>
            <a:prstGeom prst="rect">
              <a:avLst/>
            </a:prstGeom>
            <a:noFill/>
          </p:spPr>
          <p:txBody>
            <a:bodyPr wrap="square" rtlCol="0">
              <a:spAutoFit/>
            </a:bodyPr>
            <a:lstStyle/>
            <a:p>
              <a:r>
                <a:rPr lang="fr-FR" sz="1400" dirty="0">
                  <a:solidFill>
                    <a:srgbClr val="333333"/>
                  </a:solidFill>
                  <a:effectLst/>
                  <a:latin typeface="+mj-lt"/>
                  <a:ea typeface="Calibri" panose="020F0502020204030204" pitchFamily="34" charset="0"/>
                </a:rPr>
                <a:t>Fondé en 1990, le Groupe </a:t>
              </a:r>
              <a:r>
                <a:rPr lang="fr-FR" sz="1400" b="1" dirty="0">
                  <a:solidFill>
                    <a:srgbClr val="EC2227"/>
                  </a:solidFill>
                  <a:effectLst/>
                  <a:latin typeface="+mj-lt"/>
                  <a:ea typeface="Calibri" panose="020F0502020204030204" pitchFamily="34" charset="0"/>
                </a:rPr>
                <a:t>TEAM</a:t>
              </a:r>
              <a:r>
                <a:rPr lang="fr-FR" sz="1400" b="1" dirty="0">
                  <a:solidFill>
                    <a:srgbClr val="333333"/>
                  </a:solidFill>
                  <a:effectLst/>
                  <a:latin typeface="+mj-lt"/>
                  <a:ea typeface="Calibri" panose="020F0502020204030204" pitchFamily="34" charset="0"/>
                </a:rPr>
                <a:t> INTERIM</a:t>
              </a:r>
              <a:r>
                <a:rPr lang="fr-FR" sz="1400" dirty="0">
                  <a:solidFill>
                    <a:srgbClr val="333333"/>
                  </a:solidFill>
                  <a:effectLst/>
                  <a:latin typeface="+mj-lt"/>
                  <a:ea typeface="Calibri" panose="020F0502020204030204" pitchFamily="34" charset="0"/>
                </a:rPr>
                <a:t> met l’accent sur </a:t>
              </a:r>
              <a:r>
                <a:rPr lang="fr-FR" sz="1400" b="1" dirty="0">
                  <a:solidFill>
                    <a:srgbClr val="333333"/>
                  </a:solidFill>
                  <a:effectLst/>
                  <a:latin typeface="+mj-lt"/>
                  <a:ea typeface="Calibri" panose="020F0502020204030204" pitchFamily="34" charset="0"/>
                </a:rPr>
                <a:t>une solide implantation locale</a:t>
              </a:r>
              <a:r>
                <a:rPr lang="fr-FR" sz="1400" dirty="0">
                  <a:solidFill>
                    <a:srgbClr val="333333"/>
                  </a:solidFill>
                  <a:effectLst/>
                  <a:latin typeface="+mj-lt"/>
                  <a:ea typeface="Calibri" panose="020F0502020204030204" pitchFamily="34" charset="0"/>
                </a:rPr>
                <a:t>, la proximité et l’engagement au service de ses intérimaires et clients.</a:t>
              </a:r>
              <a:endParaRPr lang="fr-FR" sz="1400" dirty="0">
                <a:effectLst/>
                <a:latin typeface="+mj-lt"/>
                <a:ea typeface="Calibri" panose="020F0502020204030204" pitchFamily="34" charset="0"/>
              </a:endParaRPr>
            </a:p>
            <a:p>
              <a:br>
                <a:rPr lang="fr-FR" sz="1400" dirty="0">
                  <a:solidFill>
                    <a:srgbClr val="333333"/>
                  </a:solidFill>
                  <a:effectLst/>
                  <a:latin typeface="+mj-lt"/>
                  <a:ea typeface="Calibri" panose="020F0502020204030204" pitchFamily="34" charset="0"/>
                </a:rPr>
              </a:br>
              <a:r>
                <a:rPr lang="fr-FR" sz="1400" dirty="0">
                  <a:solidFill>
                    <a:srgbClr val="333333"/>
                  </a:solidFill>
                  <a:effectLst/>
                  <a:latin typeface="+mj-lt"/>
                  <a:ea typeface="Calibri" panose="020F0502020204030204" pitchFamily="34" charset="0"/>
                </a:rPr>
                <a:t>Notre particularité et principal atout majeur repose sur notre </a:t>
              </a:r>
              <a:r>
                <a:rPr lang="fr-FR" sz="1400" b="1" dirty="0">
                  <a:solidFill>
                    <a:srgbClr val="333333"/>
                  </a:solidFill>
                  <a:effectLst/>
                  <a:latin typeface="+mj-lt"/>
                  <a:ea typeface="Calibri" panose="020F0502020204030204" pitchFamily="34" charset="0"/>
                </a:rPr>
                <a:t>forte culture familiale </a:t>
              </a:r>
              <a:r>
                <a:rPr lang="fr-FR" sz="1400" dirty="0">
                  <a:solidFill>
                    <a:srgbClr val="333333"/>
                  </a:solidFill>
                  <a:effectLst/>
                  <a:latin typeface="+mj-lt"/>
                  <a:ea typeface="Calibri" panose="020F0502020204030204" pitchFamily="34" charset="0"/>
                </a:rPr>
                <a:t>dont nous avons su tirer des enseignements.</a:t>
              </a:r>
              <a:br>
                <a:rPr lang="fr-FR" sz="1400" dirty="0">
                  <a:solidFill>
                    <a:srgbClr val="333333"/>
                  </a:solidFill>
                  <a:effectLst/>
                  <a:latin typeface="+mj-lt"/>
                  <a:ea typeface="Calibri" panose="020F0502020204030204" pitchFamily="34" charset="0"/>
                </a:rPr>
              </a:br>
              <a:r>
                <a:rPr lang="fr-FR" sz="1400" b="1" dirty="0">
                  <a:solidFill>
                    <a:srgbClr val="333333"/>
                  </a:solidFill>
                  <a:effectLst/>
                  <a:latin typeface="+mj-lt"/>
                  <a:ea typeface="Calibri" panose="020F0502020204030204" pitchFamily="34" charset="0"/>
                </a:rPr>
                <a:t>Des valeurs essentielles </a:t>
              </a:r>
              <a:r>
                <a:rPr lang="fr-FR" sz="1400" dirty="0">
                  <a:solidFill>
                    <a:srgbClr val="333333"/>
                  </a:solidFill>
                  <a:effectLst/>
                  <a:latin typeface="+mj-lt"/>
                  <a:ea typeface="Calibri" panose="020F0502020204030204" pitchFamily="34" charset="0"/>
                </a:rPr>
                <a:t>animent chaque jour l’ensemble des équipes et collaborateurs de </a:t>
              </a:r>
              <a:r>
                <a:rPr lang="fr-FR" sz="1400" b="1" dirty="0">
                  <a:solidFill>
                    <a:srgbClr val="EC2227"/>
                  </a:solidFill>
                  <a:effectLst/>
                  <a:latin typeface="+mj-lt"/>
                  <a:ea typeface="Calibri" panose="020F0502020204030204" pitchFamily="34" charset="0"/>
                </a:rPr>
                <a:t>TEAM</a:t>
              </a:r>
              <a:r>
                <a:rPr lang="fr-FR" sz="1400" b="1" dirty="0">
                  <a:solidFill>
                    <a:srgbClr val="333333"/>
                  </a:solidFill>
                  <a:effectLst/>
                  <a:latin typeface="+mj-lt"/>
                  <a:ea typeface="Calibri" panose="020F0502020204030204" pitchFamily="34" charset="0"/>
                </a:rPr>
                <a:t> INTERIM</a:t>
              </a:r>
              <a:r>
                <a:rPr lang="fr-FR" sz="1400" dirty="0">
                  <a:solidFill>
                    <a:srgbClr val="333333"/>
                  </a:solidFill>
                  <a:effectLst/>
                  <a:latin typeface="+mj-lt"/>
                  <a:ea typeface="Calibri" panose="020F0502020204030204" pitchFamily="34" charset="0"/>
                </a:rPr>
                <a:t>, telles que la </a:t>
              </a:r>
              <a:r>
                <a:rPr lang="fr-FR" sz="1400" b="1" dirty="0">
                  <a:solidFill>
                    <a:srgbClr val="333333"/>
                  </a:solidFill>
                  <a:effectLst/>
                  <a:latin typeface="+mj-lt"/>
                  <a:ea typeface="Calibri" panose="020F0502020204030204" pitchFamily="34" charset="0"/>
                </a:rPr>
                <a:t>confiance, la proximité, la fidélité et la réactivité.</a:t>
              </a:r>
              <a:endParaRPr lang="fr-FR" sz="1400" b="1" dirty="0">
                <a:effectLst/>
                <a:latin typeface="+mj-lt"/>
                <a:ea typeface="Calibri" panose="020F0502020204030204" pitchFamily="34" charset="0"/>
              </a:endParaRPr>
            </a:p>
            <a:p>
              <a:br>
                <a:rPr lang="fr-FR" sz="1400" dirty="0">
                  <a:solidFill>
                    <a:srgbClr val="333333"/>
                  </a:solidFill>
                  <a:effectLst/>
                  <a:latin typeface="+mj-lt"/>
                  <a:ea typeface="Calibri" panose="020F0502020204030204" pitchFamily="34" charset="0"/>
                </a:rPr>
              </a:br>
              <a:r>
                <a:rPr lang="fr-FR" sz="1400" dirty="0">
                  <a:solidFill>
                    <a:srgbClr val="333333"/>
                  </a:solidFill>
                  <a:effectLst/>
                  <a:latin typeface="+mj-lt"/>
                  <a:ea typeface="Calibri" panose="020F0502020204030204" pitchFamily="34" charset="0"/>
                </a:rPr>
                <a:t>Le Groupe </a:t>
              </a:r>
              <a:r>
                <a:rPr lang="fr-FR" sz="1400" b="1" dirty="0">
                  <a:solidFill>
                    <a:srgbClr val="EC2227"/>
                  </a:solidFill>
                  <a:effectLst/>
                  <a:latin typeface="+mj-lt"/>
                  <a:ea typeface="Calibri" panose="020F0502020204030204" pitchFamily="34" charset="0"/>
                </a:rPr>
                <a:t>TEAM</a:t>
              </a:r>
              <a:r>
                <a:rPr lang="fr-FR" sz="1400" b="1" dirty="0">
                  <a:solidFill>
                    <a:srgbClr val="333333"/>
                  </a:solidFill>
                  <a:effectLst/>
                  <a:latin typeface="+mj-lt"/>
                  <a:ea typeface="Calibri" panose="020F0502020204030204" pitchFamily="34" charset="0"/>
                </a:rPr>
                <a:t> INTERIM</a:t>
              </a:r>
              <a:r>
                <a:rPr lang="fr-FR" sz="1400" dirty="0">
                  <a:solidFill>
                    <a:srgbClr val="333333"/>
                  </a:solidFill>
                  <a:effectLst/>
                  <a:latin typeface="+mj-lt"/>
                  <a:ea typeface="Calibri" panose="020F0502020204030204" pitchFamily="34" charset="0"/>
                </a:rPr>
                <a:t> est aujourd’hui implanté en région PACA, OCCITANIE, AUVERGNE-RHÔNE-ALPES et au LUXEMBOURG.</a:t>
              </a:r>
              <a:endParaRPr lang="fr-FR" sz="1400" dirty="0">
                <a:effectLst/>
                <a:latin typeface="+mj-lt"/>
                <a:ea typeface="Calibri" panose="020F0502020204030204" pitchFamily="34" charset="0"/>
              </a:endParaRPr>
            </a:p>
            <a:p>
              <a:pPr algn="just"/>
              <a:endParaRPr lang="fr-FR" sz="12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EE1D23"/>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830997"/>
              <a:chOff x="2485239" y="3429000"/>
              <a:chExt cx="2014306" cy="830997"/>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830997"/>
              </a:xfrm>
              <a:prstGeom prst="rect">
                <a:avLst/>
              </a:prstGeom>
              <a:noFill/>
            </p:spPr>
            <p:txBody>
              <a:bodyPr wrap="square">
                <a:spAutoFit/>
              </a:bodyPr>
              <a:lstStyle/>
              <a:p>
                <a:r>
                  <a:rPr lang="fr-FR" sz="1200" b="0" i="0" u="none" strike="noStrike" dirty="0">
                    <a:effectLst/>
                    <a:latin typeface="Arial" panose="020B0604020202020204" pitchFamily="34" charset="0"/>
                    <a:cs typeface="Arial" panose="020B0604020202020204" pitchFamily="34" charset="0"/>
                  </a:rPr>
                  <a:t>58 IMPASSE DE LA SOURCE</a:t>
                </a:r>
                <a:r>
                  <a:rPr lang="fr-FR" sz="1200" dirty="0">
                    <a:latin typeface="Arial" panose="020B0604020202020204" pitchFamily="34" charset="0"/>
                    <a:cs typeface="Arial" panose="020B0604020202020204" pitchFamily="34" charset="0"/>
                  </a:rPr>
                  <a:t> </a:t>
                </a:r>
              </a:p>
              <a:p>
                <a:r>
                  <a:rPr lang="fr-FR" sz="1200" b="0" i="0" u="none" strike="noStrike" dirty="0">
                    <a:solidFill>
                      <a:srgbClr val="000000"/>
                    </a:solidFill>
                    <a:effectLst/>
                    <a:latin typeface="Arial" panose="020B0604020202020204" pitchFamily="34" charset="0"/>
                    <a:cs typeface="Arial" panose="020B0604020202020204" pitchFamily="34" charset="0"/>
                  </a:rPr>
                  <a:t>ZI LES CONSACS</a:t>
                </a:r>
                <a:r>
                  <a:rPr lang="fr-FR" sz="1200" dirty="0">
                    <a:latin typeface="Arial" panose="020B0604020202020204" pitchFamily="34" charset="0"/>
                    <a:cs typeface="Arial" panose="020B0604020202020204" pitchFamily="34" charset="0"/>
                  </a:rPr>
                  <a:t> </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b="0" i="0" u="none" strike="noStrike" dirty="0">
                  <a:effectLst/>
                  <a:latin typeface="Arial" panose="020B0604020202020204" pitchFamily="34" charset="0"/>
                  <a:cs typeface="Arial" panose="020B0604020202020204" pitchFamily="34" charset="0"/>
                </a:rPr>
                <a:t>04 94 69 23 92</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951175" cy="276999"/>
            </a:xfrm>
            <a:prstGeom prst="rect">
              <a:avLst/>
            </a:prstGeom>
            <a:noFill/>
          </p:spPr>
          <p:txBody>
            <a:bodyPr wrap="none" rtlCol="0">
              <a:spAutoFit/>
            </a:bodyPr>
            <a:lstStyle/>
            <a:p>
              <a:r>
                <a:rPr lang="fr-FR" sz="1200" u="sng" dirty="0">
                  <a:solidFill>
                    <a:srgbClr val="292929"/>
                  </a:solidFill>
                  <a:effectLst/>
                  <a:latin typeface="Arial" panose="020B0604020202020204" pitchFamily="34" charset="0"/>
                  <a:ea typeface="Calibri" panose="020F0502020204030204" pitchFamily="34" charset="0"/>
                  <a:hlinkClick r:id="rId3"/>
                </a:rPr>
                <a:t>brignoles@team-interim.fr</a:t>
              </a:r>
              <a:endParaRPr lang="fr-FR" sz="1200" dirty="0">
                <a:effectLst/>
                <a:latin typeface="Calibri" panose="020F0502020204030204" pitchFamily="34" charset="0"/>
                <a:ea typeface="Calibri" panose="020F050202020403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292013"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https://team-interim.fr/</a:t>
              </a:r>
            </a:p>
          </p:txBody>
        </p:sp>
        <p:sp>
          <p:nvSpPr>
            <p:cNvPr id="28" name="ZoneTexte 27">
              <a:extLst>
                <a:ext uri="{FF2B5EF4-FFF2-40B4-BE49-F238E27FC236}">
                  <a16:creationId xmlns:a16="http://schemas.microsoft.com/office/drawing/2014/main" id="{AAFB9F42-1821-4789-9C7F-0AEC1269B695}"/>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EE1D23"/>
                  </a:solidFill>
                  <a:latin typeface="Arial" panose="020B0604020202020204" pitchFamily="34" charset="0"/>
                  <a:cs typeface="Arial" panose="020B0604020202020204" pitchFamily="34" charset="0"/>
                </a:rPr>
                <a:t>INTERIM</a:t>
              </a:r>
            </a:p>
          </p:txBody>
        </p:sp>
      </p:grpSp>
      <p:pic>
        <p:nvPicPr>
          <p:cNvPr id="5" name="Image 4">
            <a:extLst>
              <a:ext uri="{FF2B5EF4-FFF2-40B4-BE49-F238E27FC236}">
                <a16:creationId xmlns:a16="http://schemas.microsoft.com/office/drawing/2014/main" id="{9151C1FC-65BC-E248-7D9D-78AC17A91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4893" y="1390209"/>
            <a:ext cx="3791205" cy="649784"/>
          </a:xfrm>
          <a:prstGeom prst="rect">
            <a:avLst/>
          </a:prstGeom>
        </p:spPr>
      </p:pic>
    </p:spTree>
    <p:extLst>
      <p:ext uri="{BB962C8B-B14F-4D97-AF65-F5344CB8AC3E}">
        <p14:creationId xmlns:p14="http://schemas.microsoft.com/office/powerpoint/2010/main" val="413685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FD5336D6-953C-4286-B99E-CB2E0C2F5D42}"/>
              </a:ext>
            </a:extLst>
          </p:cNvPr>
          <p:cNvPicPr>
            <a:picLocks noChangeAspect="1"/>
          </p:cNvPicPr>
          <p:nvPr/>
        </p:nvPicPr>
        <p:blipFill rotWithShape="1">
          <a:blip r:embed="rId2">
            <a:extLst>
              <a:ext uri="{28A0092B-C50C-407E-A947-70E740481C1C}">
                <a14:useLocalDpi xmlns:a14="http://schemas.microsoft.com/office/drawing/2010/main" val="0"/>
              </a:ext>
            </a:extLst>
          </a:blip>
          <a:srcRect t="15545" b="10110"/>
          <a:stretch/>
        </p:blipFill>
        <p:spPr>
          <a:xfrm>
            <a:off x="2271027" y="1549039"/>
            <a:ext cx="7649945" cy="2979417"/>
          </a:xfrm>
          <a:prstGeom prst="rect">
            <a:avLst/>
          </a:prstGeom>
        </p:spPr>
      </p:pic>
    </p:spTree>
    <p:extLst>
      <p:ext uri="{BB962C8B-B14F-4D97-AF65-F5344CB8AC3E}">
        <p14:creationId xmlns:p14="http://schemas.microsoft.com/office/powerpoint/2010/main" val="918558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FEFBADAC-B0DC-B344-3C58-25F9D428BE12}"/>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grpSp>
          <p:nvGrpSpPr>
            <p:cNvPr id="4" name="Groupe 3">
              <a:extLst>
                <a:ext uri="{FF2B5EF4-FFF2-40B4-BE49-F238E27FC236}">
                  <a16:creationId xmlns:a16="http://schemas.microsoft.com/office/drawing/2014/main" id="{DD0CE7EB-36EF-A665-E5B0-396DEEBEF977}"/>
                </a:ext>
              </a:extLst>
            </p:cNvPr>
            <p:cNvGrpSpPr/>
            <p:nvPr/>
          </p:nvGrpSpPr>
          <p:grpSpPr>
            <a:xfrm>
              <a:off x="1629829" y="1490684"/>
              <a:ext cx="8625154" cy="4850375"/>
              <a:chOff x="1629829" y="1490684"/>
              <a:chExt cx="8625154" cy="4850375"/>
            </a:xfrm>
          </p:grpSpPr>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969" y="3262732"/>
                <a:ext cx="5229014" cy="2677656"/>
              </a:xfrm>
              <a:prstGeom prst="rect">
                <a:avLst/>
              </a:prstGeom>
              <a:noFill/>
            </p:spPr>
            <p:txBody>
              <a:bodyPr wrap="square" rtlCol="0">
                <a:spAutoFit/>
              </a:bodyPr>
              <a:lstStyle/>
              <a:p>
                <a:pPr algn="l"/>
                <a:r>
                  <a:rPr lang="fr-FR" sz="1400" dirty="0">
                    <a:effectLst/>
                  </a:rPr>
                  <a:t>Agent Général Allianz, implanté au cœur du Centre Var, le cabinet des Assurances Martin c’est une équipe </a:t>
                </a:r>
                <a:r>
                  <a:rPr lang="fr-FR" sz="1400" b="1" dirty="0">
                    <a:effectLst/>
                  </a:rPr>
                  <a:t>d’une quinzaine de collaborateurs</a:t>
                </a:r>
                <a:r>
                  <a:rPr lang="fr-FR" sz="1400" dirty="0">
                    <a:effectLst/>
                  </a:rPr>
                  <a:t> dédiée à votre service.</a:t>
                </a:r>
              </a:p>
              <a:p>
                <a:pPr algn="l"/>
                <a:endParaRPr lang="fr-FR" sz="1400" dirty="0">
                  <a:effectLst/>
                </a:endParaRPr>
              </a:p>
              <a:p>
                <a:pPr algn="l"/>
                <a:r>
                  <a:rPr lang="fr-FR" sz="1400" dirty="0">
                    <a:effectLst/>
                  </a:rPr>
                  <a:t>Comme depuis de très nombreuses années, Assurance Martin a été reconnu par Allianz comme agence spécialisée dans les domaines </a:t>
                </a:r>
                <a:r>
                  <a:rPr lang="fr-FR" sz="1400" b="1" dirty="0">
                    <a:effectLst/>
                  </a:rPr>
                  <a:t>Entreprise, Agricole, Construction, Flottes et Garages</a:t>
                </a:r>
                <a:r>
                  <a:rPr lang="fr-FR" sz="1400" dirty="0">
                    <a:effectLst/>
                  </a:rPr>
                  <a:t>.</a:t>
                </a:r>
              </a:p>
              <a:p>
                <a:pPr algn="l"/>
                <a:endParaRPr lang="fr-FR" sz="1400" dirty="0">
                  <a:effectLst/>
                </a:endParaRPr>
              </a:p>
              <a:p>
                <a:pPr algn="l"/>
                <a:r>
                  <a:rPr lang="fr-FR" sz="1400" dirty="0">
                    <a:effectLst/>
                  </a:rPr>
                  <a:t>Que vous soyez un particulier, une association, un professionnel ou une entreprise, ils sauront trouver toutes les </a:t>
                </a:r>
                <a:r>
                  <a:rPr lang="fr-FR" sz="1400" b="1" dirty="0">
                    <a:effectLst/>
                  </a:rPr>
                  <a:t>solutions adaptées </a:t>
                </a:r>
                <a:r>
                  <a:rPr lang="fr-FR" sz="1400" dirty="0">
                    <a:effectLst/>
                  </a:rPr>
                  <a:t>à vos besoins </a:t>
                </a:r>
                <a:r>
                  <a:rPr lang="fr-FR" sz="1400" b="1" dirty="0">
                    <a:effectLst/>
                  </a:rPr>
                  <a:t>en toute transparence</a:t>
                </a:r>
                <a:r>
                  <a:rPr lang="fr-FR" sz="1400" dirty="0">
                    <a:effectLst/>
                  </a:rPr>
                  <a:t>.</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1360AF"/>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IMM LE ST JEAN</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06 17 77 80 35</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584088"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jph.martin@allianz.fr</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420856" cy="261610"/>
              </a:xfrm>
              <a:prstGeom prst="rect">
                <a:avLst/>
              </a:prstGeom>
              <a:noFill/>
            </p:spPr>
            <p:txBody>
              <a:bodyPr wrap="none" rtlCol="0">
                <a:spAutoFit/>
              </a:bodyPr>
              <a:lstStyle/>
              <a:p>
                <a:r>
                  <a:rPr lang="fr-FR" sz="1100" dirty="0">
                    <a:latin typeface="Arial" panose="020B0604020202020204" pitchFamily="34" charset="0"/>
                    <a:cs typeface="Arial" panose="020B0604020202020204" pitchFamily="34" charset="0"/>
                    <a:hlinkClick r:id="rId3"/>
                  </a:rPr>
                  <a:t>http://www.assurances-martin.com/</a:t>
                </a:r>
                <a:r>
                  <a:rPr lang="fr-FR" sz="1100" dirty="0">
                    <a:solidFill>
                      <a:srgbClr val="000000"/>
                    </a:solidFill>
                    <a:latin typeface="Arial" panose="020B0604020202020204" pitchFamily="34" charset="0"/>
                    <a:cs typeface="Arial" panose="020B0604020202020204" pitchFamily="34" charset="0"/>
                  </a:rPr>
                  <a:t> </a:t>
                </a:r>
                <a:endParaRPr lang="fr-FR" sz="1100" dirty="0">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C8A6CC45-4380-4D44-9B07-82A7BDA07C9B}"/>
                  </a:ext>
                </a:extLst>
              </p:cNvPr>
              <p:cNvPicPr>
                <a:picLocks noChangeAspect="1"/>
              </p:cNvPicPr>
              <p:nvPr/>
            </p:nvPicPr>
            <p:blipFill rotWithShape="1">
              <a:blip r:embed="rId4">
                <a:extLst>
                  <a:ext uri="{28A0092B-C50C-407E-A947-70E740481C1C}">
                    <a14:useLocalDpi xmlns:a14="http://schemas.microsoft.com/office/drawing/2010/main" val="0"/>
                  </a:ext>
                </a:extLst>
              </a:blip>
              <a:srcRect b="17730"/>
              <a:stretch/>
            </p:blipFill>
            <p:spPr>
              <a:xfrm>
                <a:off x="4337986" y="1515708"/>
                <a:ext cx="3516024" cy="1157051"/>
              </a:xfrm>
              <a:prstGeom prst="rect">
                <a:avLst/>
              </a:prstGeom>
            </p:spPr>
          </p:pic>
          <p:sp>
            <p:nvSpPr>
              <p:cNvPr id="28" name="ZoneTexte 27">
                <a:extLst>
                  <a:ext uri="{FF2B5EF4-FFF2-40B4-BE49-F238E27FC236}">
                    <a16:creationId xmlns:a16="http://schemas.microsoft.com/office/drawing/2014/main" id="{4BC4F6DF-E7A4-4817-88F9-5332A8068B26}"/>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1360AF"/>
                    </a:solidFill>
                    <a:latin typeface="Arial" panose="020B0604020202020204" pitchFamily="34" charset="0"/>
                    <a:cs typeface="Arial" panose="020B0604020202020204" pitchFamily="34" charset="0"/>
                  </a:rPr>
                  <a:t>ASSURANCE</a:t>
                </a:r>
              </a:p>
            </p:txBody>
          </p:sp>
        </p:grpSp>
      </p:grpSp>
    </p:spTree>
    <p:extLst>
      <p:ext uri="{BB962C8B-B14F-4D97-AF65-F5344CB8AC3E}">
        <p14:creationId xmlns:p14="http://schemas.microsoft.com/office/powerpoint/2010/main" val="415561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AACD404B-3F0D-F3F4-A023-F018D14B4F14}"/>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97474" y="3314017"/>
              <a:ext cx="5229014" cy="2246769"/>
            </a:xfrm>
            <a:prstGeom prst="rect">
              <a:avLst/>
            </a:prstGeom>
            <a:noFill/>
          </p:spPr>
          <p:txBody>
            <a:bodyPr wrap="square" rtlCol="0">
              <a:spAutoFit/>
            </a:bodyPr>
            <a:lstStyle/>
            <a:p>
              <a:pPr algn="just"/>
              <a:r>
                <a:rPr lang="fr-FR" sz="1400" dirty="0"/>
                <a:t>Depuis plus de 150 ans, TERREAL imagine des </a:t>
              </a:r>
              <a:r>
                <a:rPr lang="fr-FR" sz="1400" b="1" dirty="0"/>
                <a:t>solutions responsables </a:t>
              </a:r>
              <a:r>
                <a:rPr lang="fr-FR" sz="1400" dirty="0"/>
                <a:t>en capitalisant sur la</a:t>
              </a:r>
              <a:r>
                <a:rPr lang="fr-FR" sz="1400" b="1" dirty="0"/>
                <a:t> beauté </a:t>
              </a:r>
              <a:r>
                <a:rPr lang="fr-FR" sz="1400" dirty="0"/>
                <a:t>et la </a:t>
              </a:r>
              <a:r>
                <a:rPr lang="fr-FR" sz="1400" b="1" dirty="0"/>
                <a:t>durabilité </a:t>
              </a:r>
              <a:r>
                <a:rPr lang="fr-FR" sz="1400" dirty="0"/>
                <a:t>de la terre cuite, ainsi que sur l’innovation qu’est l’énergie solaire. Sur la base de cette </a:t>
              </a:r>
              <a:r>
                <a:rPr lang="fr-FR" sz="1400" b="1" dirty="0"/>
                <a:t>expérience unique</a:t>
              </a:r>
              <a:r>
                <a:rPr lang="fr-FR" sz="1400" dirty="0"/>
                <a:t>, le groupe crée des solutions </a:t>
              </a:r>
              <a:r>
                <a:rPr lang="fr-FR" sz="1400" b="1" dirty="0"/>
                <a:t>innovantes</a:t>
              </a:r>
              <a:r>
                <a:rPr lang="fr-FR" sz="1400" dirty="0"/>
                <a:t> pour l'enveloppe du bâtiment au travers de 4 activités : couverture, solaire, structure et façade-décoration. </a:t>
              </a:r>
            </a:p>
            <a:p>
              <a:pPr algn="just"/>
              <a:endParaRPr lang="fr-FR" sz="1400" dirty="0"/>
            </a:p>
            <a:p>
              <a:pPr algn="just"/>
              <a:r>
                <a:rPr lang="fr-FR" sz="1400" dirty="0"/>
                <a:t>TERREAL réalise un chiffre d'affaires de 626 millions d'euros (pro forma de l'acquisition de CREATON) et compte plus de </a:t>
              </a:r>
              <a:r>
                <a:rPr lang="fr-FR" sz="1400" b="1" dirty="0"/>
                <a:t>3 300 collaborateurs à travers le monde.</a:t>
              </a:r>
              <a:endParaRPr lang="fr-FR" sz="1400" b="1"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D50F26"/>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45959"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Comptabilité Fournisseurs</a:t>
                </a:r>
              </a:p>
              <a:p>
                <a:r>
                  <a:rPr lang="fr-FR" sz="1200" cap="small" dirty="0">
                    <a:solidFill>
                      <a:srgbClr val="000000"/>
                    </a:solidFill>
                    <a:latin typeface="Arial" panose="020B0604020202020204" pitchFamily="34" charset="0"/>
                    <a:cs typeface="Arial" panose="020B0604020202020204" pitchFamily="34" charset="0"/>
                  </a:rPr>
                  <a:t>BP 13</a:t>
                </a:r>
              </a:p>
              <a:p>
                <a:r>
                  <a:rPr lang="fr-FR" sz="1200" cap="small" dirty="0">
                    <a:solidFill>
                      <a:srgbClr val="000000"/>
                    </a:solidFill>
                    <a:latin typeface="Arial" panose="020B0604020202020204" pitchFamily="34" charset="0"/>
                    <a:cs typeface="Arial" panose="020B0604020202020204" pitchFamily="34" charset="0"/>
                  </a:rPr>
                  <a:t>31701 BLAGNAC CEDEX</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06 30 50 23 25</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052165"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phillippe.roux@terreal.com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502334"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https://terreal.com/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426DE09D-186D-41E8-A234-A10BDBD7A47A}"/>
                </a:ext>
              </a:extLst>
            </p:cNvPr>
            <p:cNvPicPr>
              <a:picLocks noChangeAspect="1"/>
            </p:cNvPicPr>
            <p:nvPr/>
          </p:nvPicPr>
          <p:blipFill rotWithShape="1">
            <a:blip r:embed="rId5">
              <a:extLst>
                <a:ext uri="{28A0092B-C50C-407E-A947-70E740481C1C}">
                  <a14:useLocalDpi xmlns:a14="http://schemas.microsoft.com/office/drawing/2010/main" val="0"/>
                </a:ext>
              </a:extLst>
            </a:blip>
            <a:srcRect t="15545" b="10110"/>
            <a:stretch/>
          </p:blipFill>
          <p:spPr>
            <a:xfrm>
              <a:off x="4691863" y="1563554"/>
              <a:ext cx="2808269" cy="1093734"/>
            </a:xfrm>
            <a:prstGeom prst="rect">
              <a:avLst/>
            </a:prstGeom>
          </p:spPr>
        </p:pic>
        <p:sp>
          <p:nvSpPr>
            <p:cNvPr id="28" name="ZoneTexte 27">
              <a:extLst>
                <a:ext uri="{FF2B5EF4-FFF2-40B4-BE49-F238E27FC236}">
                  <a16:creationId xmlns:a16="http://schemas.microsoft.com/office/drawing/2014/main" id="{99E9DB9D-8FB2-4800-B8F9-829AFD9FFE91}"/>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D90000"/>
                  </a:solidFill>
                  <a:latin typeface="Arial" panose="020B0604020202020204" pitchFamily="34" charset="0"/>
                  <a:cs typeface="Arial" panose="020B0604020202020204" pitchFamily="34" charset="0"/>
                </a:rPr>
                <a:t>BTP</a:t>
              </a:r>
            </a:p>
          </p:txBody>
        </p:sp>
      </p:grpSp>
    </p:spTree>
    <p:extLst>
      <p:ext uri="{BB962C8B-B14F-4D97-AF65-F5344CB8AC3E}">
        <p14:creationId xmlns:p14="http://schemas.microsoft.com/office/powerpoint/2010/main" val="35284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lipart&#10;&#10;Description générée automatiquement">
            <a:extLst>
              <a:ext uri="{FF2B5EF4-FFF2-40B4-BE49-F238E27FC236}">
                <a16:creationId xmlns:a16="http://schemas.microsoft.com/office/drawing/2014/main" id="{84B05D3D-4881-4B39-B7AC-3C6913293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576" y="2500024"/>
            <a:ext cx="9706847" cy="1857952"/>
          </a:xfrm>
          <a:prstGeom prst="rect">
            <a:avLst/>
          </a:prstGeom>
        </p:spPr>
      </p:pic>
    </p:spTree>
    <p:extLst>
      <p:ext uri="{BB962C8B-B14F-4D97-AF65-F5344CB8AC3E}">
        <p14:creationId xmlns:p14="http://schemas.microsoft.com/office/powerpoint/2010/main" val="18069252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3158DF9-7D61-0DDF-AB65-CAAC2D694422}"/>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93781" y="3332720"/>
              <a:ext cx="5229014" cy="2246769"/>
            </a:xfrm>
            <a:prstGeom prst="rect">
              <a:avLst/>
            </a:prstGeom>
            <a:noFill/>
          </p:spPr>
          <p:txBody>
            <a:bodyPr wrap="square" rtlCol="0">
              <a:spAutoFit/>
            </a:bodyPr>
            <a:lstStyle/>
            <a:p>
              <a:pPr algn="just"/>
              <a:r>
                <a:rPr lang="fr-FR" sz="1400" dirty="0">
                  <a:solidFill>
                    <a:srgbClr val="000000"/>
                  </a:solidFill>
                  <a:effectLst/>
                </a:rPr>
                <a:t>Société familiale qui ne cesse de se développer, toujours plus </a:t>
              </a:r>
              <a:r>
                <a:rPr lang="fr-FR" sz="1400" b="1" dirty="0">
                  <a:solidFill>
                    <a:srgbClr val="000000"/>
                  </a:solidFill>
                  <a:effectLst/>
                </a:rPr>
                <a:t>proche de ses clients</a:t>
              </a:r>
              <a:r>
                <a:rPr lang="fr-FR" sz="1400" dirty="0">
                  <a:solidFill>
                    <a:srgbClr val="000000"/>
                  </a:solidFill>
                  <a:effectLst/>
                </a:rPr>
                <a:t>, avec la volonté de les </a:t>
              </a:r>
              <a:r>
                <a:rPr lang="fr-FR" sz="1400" b="1" dirty="0">
                  <a:solidFill>
                    <a:srgbClr val="000000"/>
                  </a:solidFill>
                  <a:effectLst/>
                </a:rPr>
                <a:t>accompagner</a:t>
              </a:r>
              <a:r>
                <a:rPr lang="fr-FR" sz="1400" dirty="0">
                  <a:solidFill>
                    <a:srgbClr val="000000"/>
                  </a:solidFill>
                  <a:effectLst/>
                </a:rPr>
                <a:t> dans le succès, la réussite de DUCOURNAU se confirme avec leur démarche</a:t>
              </a:r>
              <a:r>
                <a:rPr lang="fr-FR" sz="1400" dirty="0">
                  <a:effectLst/>
                </a:rPr>
                <a:t> </a:t>
              </a:r>
              <a:r>
                <a:rPr lang="fr-FR" sz="1400" b="1" dirty="0">
                  <a:effectLst/>
                </a:rPr>
                <a:t>qualité</a:t>
              </a:r>
              <a:r>
                <a:rPr lang="fr-FR" sz="1400" dirty="0">
                  <a:effectLst/>
                </a:rPr>
                <a:t> et </a:t>
              </a:r>
              <a:r>
                <a:rPr lang="fr-FR" sz="1400" b="1" dirty="0">
                  <a:effectLst/>
                </a:rPr>
                <a:t>sécurité</a:t>
              </a:r>
              <a:r>
                <a:rPr lang="fr-FR" sz="1400" dirty="0"/>
                <a:t>.</a:t>
              </a:r>
              <a:r>
                <a:rPr lang="fr-FR" sz="1400" dirty="0">
                  <a:effectLst/>
                </a:rPr>
                <a:t>​</a:t>
              </a:r>
            </a:p>
            <a:p>
              <a:pPr algn="just"/>
              <a:endParaRPr lang="fr-FR" sz="1400" dirty="0">
                <a:effectLst/>
              </a:endParaRPr>
            </a:p>
            <a:p>
              <a:pPr algn="just"/>
              <a:r>
                <a:rPr lang="fr-FR" sz="1400" dirty="0">
                  <a:solidFill>
                    <a:srgbClr val="000000"/>
                  </a:solidFill>
                  <a:effectLst/>
                </a:rPr>
                <a:t>Ces 2 pôles d'activités </a:t>
              </a:r>
              <a:r>
                <a:rPr lang="fr-FR" sz="1400" b="1" dirty="0">
                  <a:solidFill>
                    <a:srgbClr val="000000"/>
                  </a:solidFill>
                  <a:effectLst/>
                </a:rPr>
                <a:t>répondent aux besoins les plus pointus </a:t>
              </a:r>
              <a:r>
                <a:rPr lang="fr-FR" sz="1400" dirty="0">
                  <a:solidFill>
                    <a:srgbClr val="000000"/>
                  </a:solidFill>
                  <a:effectLst/>
                </a:rPr>
                <a:t>en matière de logistique, stockage, groupage et transport routier tous types. </a:t>
              </a:r>
              <a:r>
                <a:rPr lang="fr-FR" sz="1400" b="1" dirty="0">
                  <a:solidFill>
                    <a:srgbClr val="000000"/>
                  </a:solidFill>
                  <a:effectLst/>
                </a:rPr>
                <a:t>Souple</a:t>
              </a:r>
              <a:r>
                <a:rPr lang="fr-FR" sz="1400" dirty="0">
                  <a:solidFill>
                    <a:srgbClr val="000000"/>
                  </a:solidFill>
                  <a:effectLst/>
                </a:rPr>
                <a:t> et disposant d'</a:t>
              </a:r>
              <a:r>
                <a:rPr lang="fr-FR" sz="1400" b="1" dirty="0">
                  <a:solidFill>
                    <a:srgbClr val="000000"/>
                  </a:solidFill>
                  <a:effectLst/>
                </a:rPr>
                <a:t>équipes dynamiques </a:t>
              </a:r>
              <a:r>
                <a:rPr lang="fr-FR" sz="1400" dirty="0">
                  <a:solidFill>
                    <a:srgbClr val="000000"/>
                  </a:solidFill>
                  <a:effectLst/>
                </a:rPr>
                <a:t>qui aiment leur métier, leur réseau d'agences étudiera vos exigences afin de vous proposer une </a:t>
              </a:r>
              <a:r>
                <a:rPr lang="fr-FR" sz="1400" b="1" dirty="0">
                  <a:solidFill>
                    <a:srgbClr val="000000"/>
                  </a:solidFill>
                  <a:effectLst/>
                </a:rPr>
                <a:t>prestation sur mesure</a:t>
              </a:r>
              <a:r>
                <a:rPr lang="fr-FR" sz="1400" dirty="0">
                  <a:solidFill>
                    <a:srgbClr val="000000"/>
                  </a:solidFill>
                  <a:effectLst/>
                </a:rPr>
                <a:t> et </a:t>
              </a:r>
              <a:r>
                <a:rPr lang="fr-FR" sz="1400" b="1" dirty="0">
                  <a:solidFill>
                    <a:srgbClr val="000000"/>
                  </a:solidFill>
                  <a:effectLst/>
                </a:rPr>
                <a:t>adaptée à vos besoins</a:t>
              </a:r>
              <a:r>
                <a:rPr lang="fr-FR" sz="1400" dirty="0">
                  <a:solidFill>
                    <a:srgbClr val="000000"/>
                  </a:solidFill>
                  <a:effectLst/>
                </a:rPr>
                <a:t>.</a:t>
              </a:r>
              <a:r>
                <a:rPr lang="fr-FR" sz="1400" b="1" dirty="0">
                  <a:solidFill>
                    <a:srgbClr val="000000"/>
                  </a:solidFill>
                  <a:effectLst/>
                </a:rPr>
                <a:t> </a:t>
              </a:r>
              <a:endParaRPr lang="fr-FR" sz="1400" b="1" dirty="0">
                <a:effectLst/>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C00000"/>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212177"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QUARTIER LES 4 CHEMIN</a:t>
                </a:r>
              </a:p>
              <a:p>
                <a:r>
                  <a:rPr lang="fr-FR" sz="1200" cap="small" dirty="0">
                    <a:solidFill>
                      <a:srgbClr val="000000"/>
                    </a:solidFill>
                    <a:latin typeface="Arial" panose="020B0604020202020204" pitchFamily="34" charset="0"/>
                    <a:cs typeface="Arial" panose="020B0604020202020204" pitchFamily="34" charset="0"/>
                  </a:rPr>
                  <a:t>83340 FLASSANS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06 10 25 64 22</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095445"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fducournaud@ducournau.fr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157514"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https://www.ducournau.com/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descr="Une image contenant texte, clipart&#10;&#10;Description générée automatiquement">
              <a:extLst>
                <a:ext uri="{FF2B5EF4-FFF2-40B4-BE49-F238E27FC236}">
                  <a16:creationId xmlns:a16="http://schemas.microsoft.com/office/drawing/2014/main" id="{4B6D39AE-683C-4CE9-97C8-A2AA6EC37C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5116" y="1666571"/>
              <a:ext cx="5112188" cy="978505"/>
            </a:xfrm>
            <a:prstGeom prst="rect">
              <a:avLst/>
            </a:prstGeom>
          </p:spPr>
        </p:pic>
        <p:sp>
          <p:nvSpPr>
            <p:cNvPr id="28" name="ZoneTexte 27">
              <a:extLst>
                <a:ext uri="{FF2B5EF4-FFF2-40B4-BE49-F238E27FC236}">
                  <a16:creationId xmlns:a16="http://schemas.microsoft.com/office/drawing/2014/main" id="{BBDE28E5-6BC4-428F-8ACF-C31540C11C5F}"/>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D90000"/>
                  </a:solidFill>
                  <a:latin typeface="Arial" panose="020B0604020202020204" pitchFamily="34" charset="0"/>
                  <a:cs typeface="Arial" panose="020B0604020202020204" pitchFamily="34" charset="0"/>
                </a:rPr>
                <a:t>TRANSPORT</a:t>
              </a:r>
            </a:p>
          </p:txBody>
        </p:sp>
      </p:grpSp>
    </p:spTree>
    <p:extLst>
      <p:ext uri="{BB962C8B-B14F-4D97-AF65-F5344CB8AC3E}">
        <p14:creationId xmlns:p14="http://schemas.microsoft.com/office/powerpoint/2010/main" val="39896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518F685B-42B9-4D3F-A9E0-75E81DCFF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107" y="1407886"/>
            <a:ext cx="3836483" cy="3819432"/>
          </a:xfrm>
          <a:prstGeom prst="rect">
            <a:avLst/>
          </a:prstGeom>
        </p:spPr>
      </p:pic>
      <p:pic>
        <p:nvPicPr>
          <p:cNvPr id="5" name="Image 4">
            <a:extLst>
              <a:ext uri="{FF2B5EF4-FFF2-40B4-BE49-F238E27FC236}">
                <a16:creationId xmlns:a16="http://schemas.microsoft.com/office/drawing/2014/main" id="{7749C44F-1DAB-7342-2FF7-9809C45AB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292" y="1630678"/>
            <a:ext cx="3599688" cy="3596640"/>
          </a:xfrm>
          <a:prstGeom prst="rect">
            <a:avLst/>
          </a:prstGeom>
        </p:spPr>
      </p:pic>
    </p:spTree>
    <p:extLst>
      <p:ext uri="{BB962C8B-B14F-4D97-AF65-F5344CB8AC3E}">
        <p14:creationId xmlns:p14="http://schemas.microsoft.com/office/powerpoint/2010/main" val="39149714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59EC299-B91C-0CE0-9ED1-5D715F101BB3}"/>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193" y="3195302"/>
              <a:ext cx="5229014" cy="2677656"/>
            </a:xfrm>
            <a:prstGeom prst="rect">
              <a:avLst/>
            </a:prstGeom>
            <a:noFill/>
          </p:spPr>
          <p:txBody>
            <a:bodyPr wrap="square" rtlCol="0">
              <a:spAutoFit/>
            </a:bodyPr>
            <a:lstStyle/>
            <a:p>
              <a:pPr algn="just"/>
              <a:r>
                <a:rPr lang="fr-FR" sz="1400" dirty="0"/>
                <a:t>A été créé en 2012, à la demande des clients des agences </a:t>
              </a:r>
              <a:r>
                <a:rPr lang="fr-FR" sz="1400" dirty="0" err="1"/>
                <a:t>Electrika</a:t>
              </a:r>
              <a:r>
                <a:rPr lang="fr-FR" sz="1400" dirty="0"/>
                <a:t> afin d’offrir une </a:t>
              </a:r>
              <a:r>
                <a:rPr lang="fr-FR" sz="1400" b="1" dirty="0"/>
                <a:t>solution globale </a:t>
              </a:r>
              <a:r>
                <a:rPr lang="fr-FR" sz="1400" dirty="0"/>
                <a:t>nécessaire à l’organisation de leurs événements. </a:t>
              </a:r>
            </a:p>
            <a:p>
              <a:pPr algn="just"/>
              <a:endParaRPr lang="fr-FR" sz="1400" dirty="0">
                <a:latin typeface="Arial" panose="020B0604020202020204" pitchFamily="34" charset="0"/>
                <a:cs typeface="Arial" panose="020B0604020202020204" pitchFamily="34" charset="0"/>
              </a:endParaRPr>
            </a:p>
            <a:p>
              <a:pPr algn="just"/>
              <a:r>
                <a:rPr lang="fr-FR" sz="1400" dirty="0"/>
                <a:t>Cette entreprise, comme l'ensemble du Groupe </a:t>
              </a:r>
              <a:r>
                <a:rPr lang="fr-FR" sz="1400" dirty="0" err="1"/>
                <a:t>Electrika</a:t>
              </a:r>
              <a:r>
                <a:rPr lang="fr-FR" sz="1400" dirty="0"/>
                <a:t>, s'est vu partager des valeurs communes : </a:t>
              </a:r>
              <a:r>
                <a:rPr lang="fr-FR" sz="1400" b="1" dirty="0"/>
                <a:t>esprit d’équipe</a:t>
              </a:r>
              <a:r>
                <a:rPr lang="fr-FR" sz="1400" dirty="0"/>
                <a:t>, </a:t>
              </a:r>
              <a:r>
                <a:rPr lang="fr-FR" sz="1400" b="1" dirty="0"/>
                <a:t>professionnalisme</a:t>
              </a:r>
              <a:r>
                <a:rPr lang="fr-FR" sz="1400" dirty="0"/>
                <a:t>, </a:t>
              </a:r>
              <a:r>
                <a:rPr lang="fr-FR" sz="1400" b="1" dirty="0"/>
                <a:t>Eco-responsabilité</a:t>
              </a:r>
              <a:r>
                <a:rPr lang="fr-FR" sz="1400" dirty="0"/>
                <a:t>, disponibilité, </a:t>
              </a:r>
              <a:r>
                <a:rPr lang="fr-FR" sz="1400" b="1" dirty="0"/>
                <a:t>compétences</a:t>
              </a:r>
              <a:r>
                <a:rPr lang="fr-FR" sz="1400" dirty="0"/>
                <a:t>, indispensables à la </a:t>
              </a:r>
              <a:r>
                <a:rPr lang="fr-FR" sz="1400" b="1" dirty="0"/>
                <a:t>satisfaction</a:t>
              </a:r>
              <a:r>
                <a:rPr lang="fr-FR" sz="1400" dirty="0"/>
                <a:t> de nos clients et à la </a:t>
              </a:r>
              <a:r>
                <a:rPr lang="fr-FR" sz="1400" b="1" dirty="0"/>
                <a:t>réussite</a:t>
              </a:r>
              <a:r>
                <a:rPr lang="fr-FR" sz="1400" dirty="0"/>
                <a:t> de notre collaboration. </a:t>
              </a:r>
            </a:p>
            <a:p>
              <a:pPr algn="just"/>
              <a:endParaRPr lang="fr-FR" sz="1400" dirty="0">
                <a:latin typeface="Arial" panose="020B0604020202020204" pitchFamily="34" charset="0"/>
                <a:cs typeface="Arial" panose="020B0604020202020204" pitchFamily="34" charset="0"/>
              </a:endParaRPr>
            </a:p>
            <a:p>
              <a:pPr algn="just"/>
              <a:r>
                <a:rPr lang="fr-FR" sz="1400" dirty="0"/>
                <a:t>Elle dispose d’un matériel </a:t>
              </a:r>
              <a:r>
                <a:rPr lang="fr-FR" sz="1400" b="1" dirty="0"/>
                <a:t>diversifié</a:t>
              </a:r>
              <a:r>
                <a:rPr lang="fr-FR" sz="1400" dirty="0"/>
                <a:t>, d’une station de lavage et de racks de conditionnement permettant de garantir la </a:t>
              </a:r>
              <a:r>
                <a:rPr lang="fr-FR" sz="1400" b="1" dirty="0"/>
                <a:t>qualité</a:t>
              </a:r>
              <a:r>
                <a:rPr lang="fr-FR" sz="1400" dirty="0"/>
                <a:t> de nos produits. </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a:ln>
              <a:solidFill>
                <a:srgbClr val="FFFFFF"/>
              </a:solidFill>
            </a:ln>
          </p:spPr>
          <p:txBody>
            <a:bodyPr wrap="square" rtlCol="0">
              <a:spAutoFit/>
            </a:bodyPr>
            <a:lstStyle/>
            <a:p>
              <a:pPr algn="ctr"/>
              <a:r>
                <a:rPr lang="fr-FR" b="1" dirty="0">
                  <a:solidFill>
                    <a:srgbClr val="4C78B8"/>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153625"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348 RUE DE LA CREATION</a:t>
                </a:r>
              </a:p>
              <a:p>
                <a:r>
                  <a:rPr lang="fr-FR" sz="1200" cap="small" dirty="0">
                    <a:solidFill>
                      <a:srgbClr val="000000"/>
                    </a:solidFill>
                    <a:latin typeface="Arial" panose="020B0604020202020204" pitchFamily="34" charset="0"/>
                    <a:cs typeface="Arial" panose="020B0604020202020204" pitchFamily="34" charset="0"/>
                  </a:rPr>
                  <a:t>83390 CUERS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06 87 61 68 98</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092239" cy="276999"/>
            </a:xfrm>
            <a:prstGeom prst="rect">
              <a:avLst/>
            </a:prstGeom>
            <a:noFill/>
          </p:spPr>
          <p:txBody>
            <a:bodyPr wrap="none" rtlCol="0">
              <a:spAutoFit/>
            </a:bodyPr>
            <a:lstStyle/>
            <a:p>
              <a:pPr algn="l"/>
              <a:r>
                <a:rPr lang="fr-FR" sz="1200" dirty="0">
                  <a:solidFill>
                    <a:srgbClr val="253069"/>
                  </a:solidFill>
                  <a:latin typeface="Lato" panose="020F0502020204030203" pitchFamily="34" charset="0"/>
                </a:rPr>
                <a:t>michael</a:t>
              </a:r>
              <a:r>
                <a:rPr lang="fr-FR" sz="1200" b="0" i="0" dirty="0">
                  <a:solidFill>
                    <a:srgbClr val="253069"/>
                  </a:solidFill>
                  <a:effectLst/>
                  <a:latin typeface="Lato" panose="020F0502020204030203" pitchFamily="34" charset="0"/>
                </a:rPr>
                <a:t>@groupe-electrika.fr</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489336"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https://www.groupe-electrika.com/</a:t>
              </a:r>
            </a:p>
          </p:txBody>
        </p:sp>
        <p:pic>
          <p:nvPicPr>
            <p:cNvPr id="27" name="Image 26">
              <a:extLst>
                <a:ext uri="{FF2B5EF4-FFF2-40B4-BE49-F238E27FC236}">
                  <a16:creationId xmlns:a16="http://schemas.microsoft.com/office/drawing/2014/main" id="{DB74EA5C-8062-40F3-B387-0461708B9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994" y="1492957"/>
              <a:ext cx="1284519" cy="1278810"/>
            </a:xfrm>
            <a:prstGeom prst="rect">
              <a:avLst/>
            </a:prstGeom>
          </p:spPr>
        </p:pic>
        <p:sp>
          <p:nvSpPr>
            <p:cNvPr id="28" name="ZoneTexte 27">
              <a:extLst>
                <a:ext uri="{FF2B5EF4-FFF2-40B4-BE49-F238E27FC236}">
                  <a16:creationId xmlns:a16="http://schemas.microsoft.com/office/drawing/2014/main" id="{09D32B24-C9F3-4022-A0AF-A3CDA3808D1D}"/>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4C78B8"/>
                  </a:solidFill>
                  <a:latin typeface="Arial" panose="020B0604020202020204" pitchFamily="34" charset="0"/>
                  <a:cs typeface="Arial" panose="020B0604020202020204" pitchFamily="34" charset="0"/>
                </a:rPr>
                <a:t>LOGISTIQUE</a:t>
              </a:r>
            </a:p>
          </p:txBody>
        </p:sp>
      </p:grpSp>
      <p:pic>
        <p:nvPicPr>
          <p:cNvPr id="5" name="Image 4">
            <a:extLst>
              <a:ext uri="{FF2B5EF4-FFF2-40B4-BE49-F238E27FC236}">
                <a16:creationId xmlns:a16="http://schemas.microsoft.com/office/drawing/2014/main" id="{6F0FC483-8AB7-6971-69ED-4D05F2493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440" y="911020"/>
            <a:ext cx="1279893" cy="1278809"/>
          </a:xfrm>
          <a:prstGeom prst="rect">
            <a:avLst/>
          </a:prstGeom>
        </p:spPr>
      </p:pic>
    </p:spTree>
    <p:extLst>
      <p:ext uri="{BB962C8B-B14F-4D97-AF65-F5344CB8AC3E}">
        <p14:creationId xmlns:p14="http://schemas.microsoft.com/office/powerpoint/2010/main" val="66757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6B23B-24A6-B74C-61E5-A8FD4765D3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87259A-361D-5980-9411-1D0323806268}"/>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693B79CC-1B3B-073E-5667-9DEBB535DA95}"/>
              </a:ext>
            </a:extLst>
          </p:cNvPr>
          <p:cNvPicPr>
            <a:picLocks noChangeAspect="1"/>
          </p:cNvPicPr>
          <p:nvPr/>
        </p:nvPicPr>
        <p:blipFill rotWithShape="1">
          <a:blip r:embed="rId2">
            <a:extLst>
              <a:ext uri="{28A0092B-C50C-407E-A947-70E740481C1C}">
                <a14:useLocalDpi xmlns:a14="http://schemas.microsoft.com/office/drawing/2010/main" val="0"/>
              </a:ext>
            </a:extLst>
          </a:blip>
          <a:srcRect l="22589" t="23369" r="21744" b="23997"/>
          <a:stretch/>
        </p:blipFill>
        <p:spPr>
          <a:xfrm>
            <a:off x="3813532" y="1902063"/>
            <a:ext cx="4564935" cy="3053873"/>
          </a:xfrm>
          <a:prstGeom prst="rect">
            <a:avLst/>
          </a:prstGeom>
        </p:spPr>
      </p:pic>
    </p:spTree>
    <p:extLst>
      <p:ext uri="{BB962C8B-B14F-4D97-AF65-F5344CB8AC3E}">
        <p14:creationId xmlns:p14="http://schemas.microsoft.com/office/powerpoint/2010/main" val="4851871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45961-5C4A-4042-70E7-7ABBA796CF58}"/>
            </a:ext>
          </a:extLst>
        </p:cNvPr>
        <p:cNvGrpSpPr/>
        <p:nvPr/>
      </p:nvGrpSpPr>
      <p:grpSpPr>
        <a:xfrm>
          <a:off x="0" y="0"/>
          <a:ext cx="0" cy="0"/>
          <a:chOff x="0" y="0"/>
          <a:chExt cx="0" cy="0"/>
        </a:xfrm>
      </p:grpSpPr>
      <p:grpSp>
        <p:nvGrpSpPr>
          <p:cNvPr id="4" name="Groupe 3">
            <a:extLst>
              <a:ext uri="{FF2B5EF4-FFF2-40B4-BE49-F238E27FC236}">
                <a16:creationId xmlns:a16="http://schemas.microsoft.com/office/drawing/2014/main" id="{E4A92F0F-02F6-4A82-3EA5-F89A89A91EF9}"/>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16974A25-1978-66F4-ED0E-46E33E9EC9DD}"/>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12881B2B-EE48-0440-C60E-98BE804A411A}"/>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94763F7A-A871-DD9F-7189-A58425E59161}"/>
                </a:ext>
              </a:extLst>
            </p:cNvPr>
            <p:cNvSpPr/>
            <p:nvPr/>
          </p:nvSpPr>
          <p:spPr>
            <a:xfrm>
              <a:off x="2300814"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D7F91A65-0FC4-C0C4-9F22-B659063ACCA7}"/>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8EDA7C0B-6887-0980-758C-3B7A304CC1BC}"/>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4CA05E4F-361B-0DF6-097B-7D92C515D5F5}"/>
                </a:ext>
              </a:extLst>
            </p:cNvPr>
            <p:cNvSpPr txBox="1"/>
            <p:nvPr/>
          </p:nvSpPr>
          <p:spPr>
            <a:xfrm>
              <a:off x="5025193" y="3101278"/>
              <a:ext cx="5229014" cy="3108543"/>
            </a:xfrm>
            <a:prstGeom prst="rect">
              <a:avLst/>
            </a:prstGeom>
            <a:noFill/>
          </p:spPr>
          <p:txBody>
            <a:bodyPr wrap="square" rtlCol="0">
              <a:spAutoFit/>
            </a:bodyPr>
            <a:lstStyle/>
            <a:p>
              <a:pPr fontAlgn="base"/>
              <a:r>
                <a:rPr lang="fr-FR" sz="1400" b="0" i="0" dirty="0">
                  <a:effectLst/>
                  <a:latin typeface="Calibri  "/>
                </a:rPr>
                <a:t>Chez TOUT FAIRE, vous allez trouver de la </a:t>
              </a:r>
              <a:r>
                <a:rPr lang="fr-FR" sz="1400" b="1" i="0" dirty="0">
                  <a:effectLst/>
                  <a:latin typeface="Calibri  "/>
                </a:rPr>
                <a:t>considération, de l'écoute, du conseil, de la technique, de l'expertise </a:t>
              </a:r>
              <a:r>
                <a:rPr lang="fr-FR" sz="1400" b="0" i="0" dirty="0">
                  <a:effectLst/>
                  <a:latin typeface="Calibri  "/>
                </a:rPr>
                <a:t>et</a:t>
              </a:r>
              <a:r>
                <a:rPr lang="fr-FR" sz="1400" b="1" i="0" dirty="0">
                  <a:effectLst/>
                  <a:latin typeface="Calibri  "/>
                </a:rPr>
                <a:t> l'assurance d'augmenter vos performances.</a:t>
              </a:r>
            </a:p>
            <a:p>
              <a:pPr fontAlgn="base"/>
              <a:r>
                <a:rPr lang="fr-FR" sz="1400" i="0" dirty="0">
                  <a:effectLst/>
                </a:rPr>
                <a:t>Avec plus de </a:t>
              </a:r>
              <a:r>
                <a:rPr lang="fr-FR" sz="1400" b="1" i="0" dirty="0">
                  <a:effectLst/>
                </a:rPr>
                <a:t>450 points de vente </a:t>
              </a:r>
              <a:r>
                <a:rPr lang="fr-FR" sz="1400" i="0" dirty="0">
                  <a:effectLst/>
                </a:rPr>
                <a:t>partout en France</a:t>
              </a:r>
            </a:p>
            <a:p>
              <a:pPr fontAlgn="base"/>
              <a:br>
                <a:rPr lang="fr-FR" sz="1400" b="0" i="0" dirty="0">
                  <a:effectLst/>
                </a:rPr>
              </a:br>
              <a:r>
                <a:rPr lang="fr-FR" sz="1400" b="0" i="0" dirty="0">
                  <a:effectLst/>
                </a:rPr>
                <a:t>Aujourd’hui, TOUT FAIRE étend son domaine de compétence au </a:t>
              </a:r>
              <a:r>
                <a:rPr lang="fr-FR" sz="1400" b="1" i="0" dirty="0">
                  <a:effectLst/>
                </a:rPr>
                <a:t>métier du BOIS</a:t>
              </a:r>
              <a:r>
                <a:rPr lang="fr-FR" sz="1400" b="0" i="0" dirty="0">
                  <a:effectLst/>
                </a:rPr>
                <a:t>, fortement porteur d’avenir, pour que, vous aussi, vous puissiez bénéficier des méthodes gagnantes et de la puissance de la </a:t>
              </a:r>
              <a:r>
                <a:rPr lang="fr-FR" sz="1400" b="1" i="0" dirty="0">
                  <a:effectLst/>
                </a:rPr>
                <a:t>1ère Centrale d’achat nationale en matériaux et bois de négoces indépendants</a:t>
              </a:r>
              <a:r>
                <a:rPr lang="fr-FR" sz="1400" b="0" i="0" dirty="0">
                  <a:effectLst/>
                </a:rPr>
                <a:t>.</a:t>
              </a:r>
              <a:br>
                <a:rPr lang="fr-FR" sz="1400" dirty="0"/>
              </a:br>
              <a:br>
                <a:rPr lang="fr-FR" sz="1400" dirty="0"/>
              </a:br>
              <a:r>
                <a:rPr lang="fr-FR" sz="1400" b="0" i="0" dirty="0">
                  <a:effectLst/>
                </a:rPr>
                <a:t>Garantir la </a:t>
              </a:r>
              <a:r>
                <a:rPr lang="fr-FR" sz="1400" b="1" i="0" dirty="0">
                  <a:effectLst/>
                </a:rPr>
                <a:t>compétitivité commerciale</a:t>
              </a:r>
              <a:r>
                <a:rPr lang="fr-FR" sz="1400" b="0" i="0" dirty="0">
                  <a:effectLst/>
                </a:rPr>
                <a:t>, gagner des </a:t>
              </a:r>
              <a:r>
                <a:rPr lang="fr-FR" sz="1400" b="1" i="0" dirty="0">
                  <a:effectLst/>
                </a:rPr>
                <a:t>parts de marché</a:t>
              </a:r>
              <a:r>
                <a:rPr lang="fr-FR" sz="1400" b="0" i="0" dirty="0">
                  <a:effectLst/>
                </a:rPr>
                <a:t>, savoir anticiper les prochains </a:t>
              </a:r>
              <a:r>
                <a:rPr lang="fr-FR" sz="1400" b="1" i="0" dirty="0">
                  <a:effectLst/>
                </a:rPr>
                <a:t>enjeux du marché</a:t>
              </a:r>
              <a:r>
                <a:rPr lang="fr-FR" sz="1400" b="0" i="0" dirty="0">
                  <a:effectLst/>
                </a:rPr>
                <a:t>, telles sont les ambitions partagées par l’ensemble des adhérents du groupement !</a:t>
              </a:r>
            </a:p>
          </p:txBody>
        </p:sp>
        <p:sp>
          <p:nvSpPr>
            <p:cNvPr id="20" name="ZoneTexte 19">
              <a:extLst>
                <a:ext uri="{FF2B5EF4-FFF2-40B4-BE49-F238E27FC236}">
                  <a16:creationId xmlns:a16="http://schemas.microsoft.com/office/drawing/2014/main" id="{3F9B9A4F-9170-67DD-B28E-55DE6E7C7EB5}"/>
                </a:ext>
              </a:extLst>
            </p:cNvPr>
            <p:cNvSpPr txBox="1"/>
            <p:nvPr/>
          </p:nvSpPr>
          <p:spPr>
            <a:xfrm>
              <a:off x="1727201" y="2995048"/>
              <a:ext cx="2920027" cy="369332"/>
            </a:xfrm>
            <a:prstGeom prst="rect">
              <a:avLst/>
            </a:prstGeom>
            <a:noFill/>
            <a:ln>
              <a:solidFill>
                <a:srgbClr val="FFFFFF"/>
              </a:solidFill>
            </a:ln>
          </p:spPr>
          <p:txBody>
            <a:bodyPr wrap="square" rtlCol="0">
              <a:spAutoFit/>
            </a:bodyPr>
            <a:lstStyle/>
            <a:p>
              <a:pPr algn="ctr"/>
              <a:r>
                <a:rPr lang="fr-FR" b="1" dirty="0">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340FC4D9-9D0D-04A4-74BD-109F2DE23C67}"/>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27FFCFE5-A85E-61EF-4918-FA3B7966228C}"/>
                </a:ext>
              </a:extLst>
            </p:cNvPr>
            <p:cNvGrpSpPr/>
            <p:nvPr/>
          </p:nvGrpSpPr>
          <p:grpSpPr>
            <a:xfrm>
              <a:off x="2527962" y="3429000"/>
              <a:ext cx="2153625" cy="664543"/>
              <a:chOff x="2485239" y="3429000"/>
              <a:chExt cx="2014306" cy="664543"/>
            </a:xfrm>
          </p:grpSpPr>
          <p:sp>
            <p:nvSpPr>
              <p:cNvPr id="29" name="ZoneTexte 28">
                <a:extLst>
                  <a:ext uri="{FF2B5EF4-FFF2-40B4-BE49-F238E27FC236}">
                    <a16:creationId xmlns:a16="http://schemas.microsoft.com/office/drawing/2014/main" id="{6B3A84FF-7D85-879B-BDFF-1965CAE7A576}"/>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QUARTIER LES CROYS</a:t>
                </a:r>
              </a:p>
              <a:p>
                <a:r>
                  <a:rPr lang="fr-FR" sz="1200" cap="small" dirty="0">
                    <a:solidFill>
                      <a:srgbClr val="000000"/>
                    </a:solidFill>
                    <a:latin typeface="Arial" panose="020B0604020202020204" pitchFamily="34" charset="0"/>
                    <a:cs typeface="Arial" panose="020B0604020202020204" pitchFamily="34" charset="0"/>
                  </a:rPr>
                  <a:t>83136 NEOULES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C99E5FC-D1BB-774F-74D0-6B8624B2785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23AB6183-68D4-5EDA-23DA-3F29B5A7871C}"/>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30C2D6D7-8EBA-3D58-6C0C-4E00CBBA17D7}"/>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06 34 27 02 64</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825C4A3C-D43C-9816-1FE9-951156B23A63}"/>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CB30CBA5-A7BB-4B30-B9E9-F6A7B1F50879}"/>
                </a:ext>
              </a:extLst>
            </p:cNvPr>
            <p:cNvSpPr txBox="1"/>
            <p:nvPr/>
          </p:nvSpPr>
          <p:spPr>
            <a:xfrm>
              <a:off x="2154746" y="5013290"/>
              <a:ext cx="2600392" cy="276999"/>
            </a:xfrm>
            <a:prstGeom prst="rect">
              <a:avLst/>
            </a:prstGeom>
            <a:noFill/>
          </p:spPr>
          <p:txBody>
            <a:bodyPr wrap="none" rtlCol="0">
              <a:spAutoFit/>
            </a:bodyPr>
            <a:lstStyle/>
            <a:p>
              <a:pPr algn="l"/>
              <a:r>
                <a:rPr lang="fr-FR" sz="1200" dirty="0" err="1">
                  <a:solidFill>
                    <a:srgbClr val="253069"/>
                  </a:solidFill>
                  <a:latin typeface="Lato" panose="020F0502020204030203" pitchFamily="34" charset="0"/>
                </a:rPr>
                <a:t>fabien.delaygue@camoin-materiaux</a:t>
              </a:r>
              <a:endParaRPr lang="fr-FR" sz="1200" b="0" i="0" dirty="0">
                <a:solidFill>
                  <a:srgbClr val="253069"/>
                </a:solidFill>
                <a:effectLst/>
                <a:latin typeface="Lato" panose="020F0502020204030203" pitchFamily="34" charset="0"/>
              </a:endParaRPr>
            </a:p>
          </p:txBody>
        </p:sp>
        <p:sp>
          <p:nvSpPr>
            <p:cNvPr id="41" name="ZoneTexte 40">
              <a:extLst>
                <a:ext uri="{FF2B5EF4-FFF2-40B4-BE49-F238E27FC236}">
                  <a16:creationId xmlns:a16="http://schemas.microsoft.com/office/drawing/2014/main" id="{14EB3F5B-37F0-4591-7CB5-6EC954B9F773}"/>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B3AD7F8A-C811-8AE5-BE4F-CDE85205F51D}"/>
                </a:ext>
              </a:extLst>
            </p:cNvPr>
            <p:cNvSpPr txBox="1"/>
            <p:nvPr/>
          </p:nvSpPr>
          <p:spPr>
            <a:xfrm>
              <a:off x="2527963" y="5884885"/>
              <a:ext cx="1750351"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https://www.toutfaire.fr/</a:t>
              </a:r>
            </a:p>
          </p:txBody>
        </p:sp>
        <p:sp>
          <p:nvSpPr>
            <p:cNvPr id="28" name="ZoneTexte 27">
              <a:extLst>
                <a:ext uri="{FF2B5EF4-FFF2-40B4-BE49-F238E27FC236}">
                  <a16:creationId xmlns:a16="http://schemas.microsoft.com/office/drawing/2014/main" id="{40A49B53-560F-C902-7BAC-B3DC2A0FA4BE}"/>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latin typeface="Arial" panose="020B0604020202020204" pitchFamily="34" charset="0"/>
                  <a:cs typeface="Arial" panose="020B0604020202020204" pitchFamily="34" charset="0"/>
                </a:rPr>
                <a:t>MATERIAUX</a:t>
              </a:r>
            </a:p>
          </p:txBody>
        </p:sp>
      </p:grpSp>
      <p:pic>
        <p:nvPicPr>
          <p:cNvPr id="6" name="Image 5">
            <a:extLst>
              <a:ext uri="{FF2B5EF4-FFF2-40B4-BE49-F238E27FC236}">
                <a16:creationId xmlns:a16="http://schemas.microsoft.com/office/drawing/2014/main" id="{71A0D4C7-3CC2-999B-829A-8F329A593049}"/>
              </a:ext>
            </a:extLst>
          </p:cNvPr>
          <p:cNvPicPr>
            <a:picLocks noChangeAspect="1"/>
          </p:cNvPicPr>
          <p:nvPr/>
        </p:nvPicPr>
        <p:blipFill rotWithShape="1">
          <a:blip r:embed="rId3">
            <a:extLst>
              <a:ext uri="{28A0092B-C50C-407E-A947-70E740481C1C}">
                <a14:useLocalDpi xmlns:a14="http://schemas.microsoft.com/office/drawing/2010/main" val="0"/>
              </a:ext>
            </a:extLst>
          </a:blip>
          <a:srcRect l="22589" t="23369" r="21744" b="23997"/>
          <a:stretch/>
        </p:blipFill>
        <p:spPr>
          <a:xfrm>
            <a:off x="4980373" y="994344"/>
            <a:ext cx="1704512" cy="1140293"/>
          </a:xfrm>
          <a:prstGeom prst="rect">
            <a:avLst/>
          </a:prstGeom>
        </p:spPr>
      </p:pic>
    </p:spTree>
    <p:extLst>
      <p:ext uri="{BB962C8B-B14F-4D97-AF65-F5344CB8AC3E}">
        <p14:creationId xmlns:p14="http://schemas.microsoft.com/office/powerpoint/2010/main" val="405868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8" name="Picture 4" descr="AZUR TRAVAUX | LinkedIn">
            <a:extLst>
              <a:ext uri="{FF2B5EF4-FFF2-40B4-BE49-F238E27FC236}">
                <a16:creationId xmlns:a16="http://schemas.microsoft.com/office/drawing/2014/main" id="{FAD7B375-5C17-B005-9A77-10AAF9FD2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266" y="1816223"/>
            <a:ext cx="2769463" cy="276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22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FEFBADAC-B0DC-B344-3C58-25F9D428BE12}"/>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grpSp>
          <p:nvGrpSpPr>
            <p:cNvPr id="4" name="Groupe 3">
              <a:extLst>
                <a:ext uri="{FF2B5EF4-FFF2-40B4-BE49-F238E27FC236}">
                  <a16:creationId xmlns:a16="http://schemas.microsoft.com/office/drawing/2014/main" id="{DD0CE7EB-36EF-A665-E5B0-396DEEBEF977}"/>
                </a:ext>
              </a:extLst>
            </p:cNvPr>
            <p:cNvGrpSpPr/>
            <p:nvPr/>
          </p:nvGrpSpPr>
          <p:grpSpPr>
            <a:xfrm>
              <a:off x="1629829" y="1490684"/>
              <a:ext cx="8625154" cy="4850375"/>
              <a:chOff x="1629829" y="1490684"/>
              <a:chExt cx="8625154" cy="4850375"/>
            </a:xfrm>
          </p:grpSpPr>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969" y="3262732"/>
                <a:ext cx="5229014" cy="1815882"/>
              </a:xfrm>
              <a:prstGeom prst="rect">
                <a:avLst/>
              </a:prstGeom>
              <a:noFill/>
            </p:spPr>
            <p:txBody>
              <a:bodyPr wrap="square" rtlCol="0">
                <a:spAutoFit/>
              </a:bodyPr>
              <a:lstStyle/>
              <a:p>
                <a:pPr algn="l"/>
                <a:r>
                  <a:rPr lang="fr-FR" sz="1400" b="0" i="0" dirty="0">
                    <a:solidFill>
                      <a:srgbClr val="0C0D10"/>
                    </a:solidFill>
                    <a:effectLst/>
                    <a:latin typeface="Lato" panose="020F0502020204030203" pitchFamily="34" charset="0"/>
                  </a:rPr>
                  <a:t>Toutes opérations </a:t>
                </a:r>
                <a:r>
                  <a:rPr lang="fr-FR" sz="1400" b="1" i="0" dirty="0">
                    <a:solidFill>
                      <a:srgbClr val="0C0D10"/>
                    </a:solidFill>
                    <a:effectLst/>
                    <a:latin typeface="Lato" panose="020F0502020204030203" pitchFamily="34" charset="0"/>
                  </a:rPr>
                  <a:t>industrielles - commerciales </a:t>
                </a:r>
                <a:r>
                  <a:rPr lang="fr-FR" sz="1400" b="0" i="0" dirty="0">
                    <a:solidFill>
                      <a:srgbClr val="0C0D10"/>
                    </a:solidFill>
                    <a:effectLst/>
                    <a:latin typeface="Lato" panose="020F0502020204030203" pitchFamily="34" charset="0"/>
                  </a:rPr>
                  <a:t>se rapportant aux </a:t>
                </a:r>
                <a:r>
                  <a:rPr lang="fr-FR" sz="1400" b="1" i="0" dirty="0">
                    <a:solidFill>
                      <a:srgbClr val="0C0D10"/>
                    </a:solidFill>
                    <a:effectLst/>
                    <a:latin typeface="Lato" panose="020F0502020204030203" pitchFamily="34" charset="0"/>
                  </a:rPr>
                  <a:t>réseaux électriques</a:t>
                </a:r>
                <a:r>
                  <a:rPr lang="fr-FR" sz="1400" b="0" i="0" dirty="0">
                    <a:solidFill>
                      <a:srgbClr val="0C0D10"/>
                    </a:solidFill>
                    <a:effectLst/>
                    <a:latin typeface="Lato" panose="020F0502020204030203" pitchFamily="34" charset="0"/>
                  </a:rPr>
                  <a:t>, </a:t>
                </a:r>
                <a:r>
                  <a:rPr lang="fr-FR" sz="1400" b="1" i="0" dirty="0">
                    <a:solidFill>
                      <a:srgbClr val="0C0D10"/>
                    </a:solidFill>
                    <a:effectLst/>
                    <a:latin typeface="Lato" panose="020F0502020204030203" pitchFamily="34" charset="0"/>
                  </a:rPr>
                  <a:t>de télécommunications, électricité industrielle, de bâtiment, électromécanique.</a:t>
                </a:r>
                <a:endParaRPr lang="fr-FR" sz="1400" dirty="0">
                  <a:solidFill>
                    <a:srgbClr val="0C0D10"/>
                  </a:solidFill>
                  <a:latin typeface="Lato" panose="020F0502020204030203" pitchFamily="34" charset="0"/>
                </a:endParaRPr>
              </a:p>
              <a:p>
                <a:pPr algn="l"/>
                <a:endParaRPr lang="fr-FR" sz="1400" b="0" i="0" dirty="0">
                  <a:solidFill>
                    <a:srgbClr val="0C0D10"/>
                  </a:solidFill>
                  <a:effectLst/>
                  <a:latin typeface="Lato" panose="020F0502020204030203" pitchFamily="34" charset="0"/>
                </a:endParaRPr>
              </a:p>
              <a:p>
                <a:pPr algn="l"/>
                <a:r>
                  <a:rPr lang="fr-FR" sz="1400" b="0" i="0" dirty="0">
                    <a:solidFill>
                      <a:srgbClr val="0C0D10"/>
                    </a:solidFill>
                    <a:effectLst/>
                    <a:latin typeface="Lato" panose="020F0502020204030203" pitchFamily="34" charset="0"/>
                  </a:rPr>
                  <a:t>Ainsi que tous travaux se rapportant à la profession de </a:t>
                </a:r>
                <a:r>
                  <a:rPr lang="fr-FR" sz="1400" b="1" i="0" dirty="0">
                    <a:solidFill>
                      <a:srgbClr val="0C0D10"/>
                    </a:solidFill>
                    <a:effectLst/>
                    <a:latin typeface="Lato" panose="020F0502020204030203" pitchFamily="34" charset="0"/>
                  </a:rPr>
                  <a:t>travaux publics entrepôt et garage de véhicules </a:t>
                </a:r>
                <a:r>
                  <a:rPr lang="fr-FR" sz="1400" b="0" i="0" dirty="0">
                    <a:solidFill>
                      <a:srgbClr val="0C0D10"/>
                    </a:solidFill>
                    <a:effectLst/>
                    <a:latin typeface="Lato" panose="020F0502020204030203" pitchFamily="34" charset="0"/>
                  </a:rPr>
                  <a:t>pour les besoins de l'activité sociale,</a:t>
                </a:r>
              </a:p>
              <a:p>
                <a:pPr algn="l"/>
                <a:endParaRPr lang="fr-FR" sz="1400" dirty="0">
                  <a:solidFill>
                    <a:srgbClr val="0C0D10"/>
                  </a:solidFill>
                  <a:latin typeface="Lato" panose="020F0502020204030203"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1360AF"/>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RUE DES GENET</a:t>
                  </a:r>
                </a:p>
                <a:p>
                  <a:r>
                    <a:rPr lang="fr-FR" sz="1200" cap="small" dirty="0">
                      <a:solidFill>
                        <a:srgbClr val="000000"/>
                      </a:solidFill>
                      <a:latin typeface="Arial" panose="020B0604020202020204" pitchFamily="34" charset="0"/>
                      <a:cs typeface="Arial" panose="020B0604020202020204" pitchFamily="34" charset="0"/>
                    </a:rPr>
                    <a:t>ZAC NICOPOLIS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195968"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04 98 05 11 60</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84731" cy="276999"/>
              </a:xfrm>
              <a:prstGeom prst="rect">
                <a:avLst/>
              </a:prstGeom>
              <a:noFill/>
            </p:spPr>
            <p:txBody>
              <a:bodyPr wrap="none" rtlCol="0">
                <a:spAutoFit/>
              </a:bodyPr>
              <a:lstStyle/>
              <a:p>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236392" y="5012656"/>
                <a:ext cx="1726627" cy="307777"/>
              </a:xfrm>
              <a:prstGeom prst="rect">
                <a:avLst/>
              </a:prstGeom>
              <a:noFill/>
            </p:spPr>
            <p:txBody>
              <a:bodyPr wrap="none" rtlCol="0">
                <a:spAutoFit/>
              </a:bodyPr>
              <a:lstStyle/>
              <a:p>
                <a:r>
                  <a:rPr lang="fr-FR" sz="1400" b="0" i="0" dirty="0">
                    <a:solidFill>
                      <a:srgbClr val="050505"/>
                    </a:solidFill>
                    <a:effectLst/>
                  </a:rPr>
                  <a:t>azur@azur-travaux.fr</a:t>
                </a:r>
                <a:endParaRPr lang="fr-FR" sz="1400" dirty="0">
                  <a:cs typeface="Arial" panose="020B0604020202020204" pitchFamily="34" charset="0"/>
                </a:endParaRPr>
              </a:p>
            </p:txBody>
          </p:sp>
          <p:sp>
            <p:nvSpPr>
              <p:cNvPr id="28" name="ZoneTexte 27">
                <a:extLst>
                  <a:ext uri="{FF2B5EF4-FFF2-40B4-BE49-F238E27FC236}">
                    <a16:creationId xmlns:a16="http://schemas.microsoft.com/office/drawing/2014/main" id="{4BC4F6DF-E7A4-4817-88F9-5332A8068B26}"/>
                  </a:ext>
                </a:extLst>
              </p:cNvPr>
              <p:cNvSpPr txBox="1"/>
              <p:nvPr/>
            </p:nvSpPr>
            <p:spPr>
              <a:xfrm>
                <a:off x="1629829" y="1490684"/>
                <a:ext cx="1510829" cy="307777"/>
              </a:xfrm>
              <a:prstGeom prst="rect">
                <a:avLst/>
              </a:prstGeom>
              <a:noFill/>
              <a:ln>
                <a:solidFill>
                  <a:schemeClr val="tx1"/>
                </a:solidFill>
              </a:ln>
            </p:spPr>
            <p:txBody>
              <a:bodyPr wrap="square" rtlCol="0">
                <a:spAutoFit/>
              </a:bodyPr>
              <a:lstStyle/>
              <a:p>
                <a:pPr algn="ctr"/>
                <a:r>
                  <a:rPr lang="fr-FR" sz="1400" b="1" dirty="0">
                    <a:solidFill>
                      <a:srgbClr val="1360AF"/>
                    </a:solidFill>
                    <a:latin typeface="Arial" panose="020B0604020202020204" pitchFamily="34" charset="0"/>
                    <a:cs typeface="Arial" panose="020B0604020202020204" pitchFamily="34" charset="0"/>
                  </a:rPr>
                  <a:t>ELECTRICITE</a:t>
                </a:r>
              </a:p>
            </p:txBody>
          </p:sp>
        </p:grpSp>
      </p:grpSp>
      <p:pic>
        <p:nvPicPr>
          <p:cNvPr id="2052" name="Picture 4" descr="AZUR TRAVAUX | LinkedIn">
            <a:extLst>
              <a:ext uri="{FF2B5EF4-FFF2-40B4-BE49-F238E27FC236}">
                <a16:creationId xmlns:a16="http://schemas.microsoft.com/office/drawing/2014/main" id="{9A8B5FE0-33AD-DC0A-C4F9-624690F46A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56" b="28684"/>
          <a:stretch/>
        </p:blipFill>
        <p:spPr bwMode="auto">
          <a:xfrm>
            <a:off x="5021248" y="932155"/>
            <a:ext cx="1905000" cy="111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01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144277C2-B1E6-47A3-8C5B-0B349111DFB1}"/>
              </a:ext>
            </a:extLst>
          </p:cNvPr>
          <p:cNvPicPr>
            <a:picLocks noChangeAspect="1"/>
          </p:cNvPicPr>
          <p:nvPr/>
        </p:nvPicPr>
        <p:blipFill rotWithShape="1">
          <a:blip r:embed="rId2">
            <a:extLst>
              <a:ext uri="{28A0092B-C50C-407E-A947-70E740481C1C}">
                <a14:useLocalDpi xmlns:a14="http://schemas.microsoft.com/office/drawing/2010/main" val="0"/>
              </a:ext>
            </a:extLst>
          </a:blip>
          <a:srcRect l="59596" t="17903" r="6499" b="17338"/>
          <a:stretch/>
        </p:blipFill>
        <p:spPr>
          <a:xfrm>
            <a:off x="4237675" y="1445751"/>
            <a:ext cx="3716649" cy="3966497"/>
          </a:xfrm>
          <a:prstGeom prst="rect">
            <a:avLst/>
          </a:prstGeom>
        </p:spPr>
      </p:pic>
    </p:spTree>
    <p:extLst>
      <p:ext uri="{BB962C8B-B14F-4D97-AF65-F5344CB8AC3E}">
        <p14:creationId xmlns:p14="http://schemas.microsoft.com/office/powerpoint/2010/main" val="2288619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3ABA3F37-8B2D-193B-F51C-490242239DC3}"/>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7" y="1520338"/>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12154" y="3179714"/>
              <a:ext cx="5229014" cy="2462213"/>
            </a:xfrm>
            <a:prstGeom prst="rect">
              <a:avLst/>
            </a:prstGeom>
            <a:noFill/>
          </p:spPr>
          <p:txBody>
            <a:bodyPr wrap="square" rtlCol="0">
              <a:spAutoFit/>
            </a:bodyPr>
            <a:lstStyle/>
            <a:p>
              <a:pPr algn="just"/>
              <a:r>
                <a:rPr lang="fr-FR" sz="1400" dirty="0"/>
                <a:t>Ballatore et Chabert accompagne les dirigeants à travers </a:t>
              </a:r>
              <a:r>
                <a:rPr lang="fr-FR" sz="1400" b="1" dirty="0"/>
                <a:t>la gestion et la vie de l’entreprise</a:t>
              </a:r>
              <a:r>
                <a:rPr lang="fr-FR" sz="1400" dirty="0"/>
                <a:t>, lors de la création, du développement et de l’optimisation de l’activité, mais aussi lors de la transmission du patrimoine privé et professionnel.</a:t>
              </a:r>
            </a:p>
            <a:p>
              <a:pPr algn="just"/>
              <a:endParaRPr lang="fr-FR" sz="1400" dirty="0"/>
            </a:p>
            <a:p>
              <a:pPr algn="just"/>
              <a:r>
                <a:rPr lang="fr-FR" sz="1400" dirty="0"/>
                <a:t>Leur cabinet d’expertise comptable et de conseil fournit les </a:t>
              </a:r>
              <a:r>
                <a:rPr lang="fr-FR" sz="1400" b="1" dirty="0"/>
                <a:t>outils adéquats</a:t>
              </a:r>
              <a:r>
                <a:rPr lang="fr-FR" sz="1400" dirty="0"/>
                <a:t> aux dirigeants pour </a:t>
              </a:r>
              <a:r>
                <a:rPr lang="fr-FR" sz="1400" b="1" dirty="0"/>
                <a:t>faciliter le pilotage </a:t>
              </a:r>
              <a:r>
                <a:rPr lang="fr-FR" sz="1400" dirty="0"/>
                <a:t>au quotidien de leur entreprise. Pour une plus </a:t>
              </a:r>
              <a:r>
                <a:rPr lang="fr-FR" sz="1400" b="1" dirty="0"/>
                <a:t>grande réactivité</a:t>
              </a:r>
              <a:r>
                <a:rPr lang="fr-FR" sz="1400" dirty="0"/>
                <a:t>, ils sont équipés d’une plateforme sécurisée de comptabilité et paie en ligne, permettant ainsi à chacun de leurs clients de saisir et de consulter son espace personnel, </a:t>
              </a:r>
              <a:r>
                <a:rPr lang="fr-FR" sz="1400" b="1" dirty="0"/>
                <a:t>7j sur 7 et 24h sur 24.</a:t>
              </a:r>
              <a:endParaRPr lang="fr-FR" sz="1400" b="1"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E50622"/>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latin typeface="Arial" panose="020B0604020202020204" pitchFamily="34" charset="0"/>
                    <a:cs typeface="Arial" panose="020B0604020202020204" pitchFamily="34" charset="0"/>
                  </a:rPr>
                  <a:t>ZAC DE NICOPOLIS</a:t>
                </a:r>
              </a:p>
              <a:p>
                <a:r>
                  <a:rPr lang="fr-FR" sz="1200" cap="small" dirty="0">
                    <a:latin typeface="Arial" panose="020B0604020202020204" pitchFamily="34" charset="0"/>
                    <a:cs typeface="Arial" panose="020B0604020202020204" pitchFamily="34" charset="0"/>
                  </a:rPr>
                  <a:t>83170 BRINGOLES	</a:t>
                </a: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04 94 69 37 02</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984839"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bc@ballatore-chabert.com</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364218" cy="461665"/>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hlinkClick r:id="rId3"/>
                </a:rPr>
                <a:t>https://www.ballatore-chabert.com/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592F4FB7-46E2-4E1B-88F4-6CEB5B11DF55}"/>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E50622"/>
                  </a:solidFill>
                  <a:latin typeface="Arial" panose="020B0604020202020204" pitchFamily="34" charset="0"/>
                  <a:cs typeface="Arial" panose="020B0604020202020204" pitchFamily="34" charset="0"/>
                </a:rPr>
                <a:t>COMPTABLE</a:t>
              </a:r>
            </a:p>
          </p:txBody>
        </p:sp>
        <p:pic>
          <p:nvPicPr>
            <p:cNvPr id="7" name="Image 6">
              <a:extLst>
                <a:ext uri="{FF2B5EF4-FFF2-40B4-BE49-F238E27FC236}">
                  <a16:creationId xmlns:a16="http://schemas.microsoft.com/office/drawing/2014/main" id="{8374448A-7A05-481C-AB4A-CC87F6D5E2C5}"/>
                </a:ext>
              </a:extLst>
            </p:cNvPr>
            <p:cNvPicPr>
              <a:picLocks noChangeAspect="1"/>
            </p:cNvPicPr>
            <p:nvPr/>
          </p:nvPicPr>
          <p:blipFill rotWithShape="1">
            <a:blip r:embed="rId4">
              <a:extLst>
                <a:ext uri="{28A0092B-C50C-407E-A947-70E740481C1C}">
                  <a14:useLocalDpi xmlns:a14="http://schemas.microsoft.com/office/drawing/2010/main" val="0"/>
                </a:ext>
              </a:extLst>
            </a:blip>
            <a:srcRect l="59596" t="17903" r="6499" b="17338"/>
            <a:stretch/>
          </p:blipFill>
          <p:spPr>
            <a:xfrm>
              <a:off x="5528946" y="1549161"/>
              <a:ext cx="1134103" cy="1210342"/>
            </a:xfrm>
            <a:prstGeom prst="rect">
              <a:avLst/>
            </a:prstGeom>
          </p:spPr>
        </p:pic>
      </p:grpSp>
    </p:spTree>
    <p:extLst>
      <p:ext uri="{BB962C8B-B14F-4D97-AF65-F5344CB8AC3E}">
        <p14:creationId xmlns:p14="http://schemas.microsoft.com/office/powerpoint/2010/main" val="158357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0A2603C9-B1A9-E737-1C9E-5CBF5D03F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530" y="1695264"/>
            <a:ext cx="6934939" cy="3467471"/>
          </a:xfrm>
          <a:prstGeom prst="rect">
            <a:avLst/>
          </a:prstGeom>
        </p:spPr>
      </p:pic>
    </p:spTree>
    <p:extLst>
      <p:ext uri="{BB962C8B-B14F-4D97-AF65-F5344CB8AC3E}">
        <p14:creationId xmlns:p14="http://schemas.microsoft.com/office/powerpoint/2010/main" val="923663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8A9DC0A-C6E6-DC87-8E9C-5CAD722DEDB2}"/>
              </a:ext>
            </a:extLst>
          </p:cNvPr>
          <p:cNvGrpSpPr/>
          <p:nvPr/>
        </p:nvGrpSpPr>
        <p:grpSpPr>
          <a:xfrm>
            <a:off x="1154705" y="621233"/>
            <a:ext cx="9882589" cy="5615534"/>
            <a:chOff x="1276955" y="621233"/>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49240" y="2482562"/>
              <a:ext cx="5229014" cy="2462213"/>
            </a:xfrm>
            <a:prstGeom prst="rect">
              <a:avLst/>
            </a:prstGeom>
            <a:noFill/>
          </p:spPr>
          <p:txBody>
            <a:bodyPr wrap="square" rtlCol="0">
              <a:spAutoFit/>
            </a:bodyPr>
            <a:lstStyle/>
            <a:p>
              <a:pPr algn="just"/>
              <a:r>
                <a:rPr lang="fr-FR" sz="1400" dirty="0"/>
                <a:t>Avec plus de </a:t>
              </a:r>
              <a:r>
                <a:rPr lang="fr-FR" sz="1400" b="1" dirty="0"/>
                <a:t>180 ans d'expérience</a:t>
              </a:r>
              <a:r>
                <a:rPr lang="fr-FR" sz="1400" dirty="0"/>
                <a:t>, Abeille Assurance est l'un des principaux assureur généraliste au service de </a:t>
              </a:r>
              <a:r>
                <a:rPr lang="fr-FR" sz="1400" b="1" dirty="0"/>
                <a:t>3 millions de clients</a:t>
              </a:r>
              <a:r>
                <a:rPr lang="fr-FR" sz="1400" dirty="0"/>
                <a:t>.</a:t>
              </a:r>
            </a:p>
            <a:p>
              <a:pPr algn="just"/>
              <a:endParaRPr lang="fr-FR" sz="1400" dirty="0"/>
            </a:p>
            <a:p>
              <a:pPr algn="just"/>
              <a:r>
                <a:rPr lang="fr-FR" sz="1400" dirty="0"/>
                <a:t>Particuliers et professionnels, sont au cœur de toutes leurs attentions. Ils assurons votre </a:t>
              </a:r>
              <a:r>
                <a:rPr lang="fr-FR" sz="1400" b="1" dirty="0"/>
                <a:t>protection</a:t>
              </a:r>
              <a:r>
                <a:rPr lang="fr-FR" sz="1400" dirty="0"/>
                <a:t>, celle de votre famille et de vos biens personnels et professionnels, grâce à une offre de produits et services d’assurance, </a:t>
              </a:r>
              <a:r>
                <a:rPr lang="fr-FR" sz="1400" b="1" dirty="0"/>
                <a:t>innovante et digitale </a:t>
              </a:r>
              <a:r>
                <a:rPr lang="fr-FR" sz="1400" dirty="0"/>
                <a:t>qui évolue avec vos besoins.</a:t>
              </a:r>
            </a:p>
            <a:p>
              <a:pPr algn="just"/>
              <a:endParaRPr lang="fr-FR" sz="1400" dirty="0"/>
            </a:p>
            <a:p>
              <a:pPr algn="just"/>
              <a:r>
                <a:rPr lang="fr-FR" sz="1400" dirty="0"/>
                <a:t>Entreprise responsable, nous contribuons aussi au </a:t>
              </a:r>
              <a:r>
                <a:rPr lang="fr-FR" sz="1400" b="1" dirty="0"/>
                <a:t>financement de l’économie locale</a:t>
              </a:r>
              <a:r>
                <a:rPr lang="fr-FR" sz="1400" dirty="0"/>
                <a:t>..</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373815"/>
              <a:ext cx="2920027" cy="369332"/>
            </a:xfrm>
            <a:prstGeom prst="rect">
              <a:avLst/>
            </a:prstGeom>
            <a:noFill/>
          </p:spPr>
          <p:txBody>
            <a:bodyPr wrap="square" rtlCol="0">
              <a:spAutoFit/>
            </a:bodyPr>
            <a:lstStyle/>
            <a:p>
              <a:pPr algn="ctr"/>
              <a:r>
                <a:rPr lang="fr-FR" b="1" dirty="0">
                  <a:solidFill>
                    <a:srgbClr val="176FC1"/>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11 rue du petit paradis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04 94 69 16 12</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4392057"/>
              <a:ext cx="2613216"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brignoles@abeille-assurances.com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0" name="ZoneTexte 39">
              <a:extLst>
                <a:ext uri="{FF2B5EF4-FFF2-40B4-BE49-F238E27FC236}">
                  <a16:creationId xmlns:a16="http://schemas.microsoft.com/office/drawing/2014/main" id="{B26ABE72-3026-4F63-9599-89785B2BAECF}"/>
                </a:ext>
              </a:extLst>
            </p:cNvPr>
            <p:cNvSpPr txBox="1"/>
            <p:nvPr/>
          </p:nvSpPr>
          <p:spPr>
            <a:xfrm>
              <a:off x="2687555" y="3945567"/>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263652"/>
              <a:ext cx="3390672"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https://agences.abeille-assurances.fr/brignoles/</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629829" y="869451"/>
              <a:ext cx="1341971" cy="307777"/>
            </a:xfrm>
            <a:prstGeom prst="rect">
              <a:avLst/>
            </a:prstGeom>
            <a:noFill/>
            <a:ln>
              <a:solidFill>
                <a:schemeClr val="tx1"/>
              </a:solidFill>
            </a:ln>
          </p:spPr>
          <p:txBody>
            <a:bodyPr wrap="square" rtlCol="0">
              <a:spAutoFit/>
            </a:bodyPr>
            <a:lstStyle/>
            <a:p>
              <a:pPr algn="ctr"/>
              <a:r>
                <a:rPr lang="fr-FR" sz="1400" b="1" dirty="0">
                  <a:solidFill>
                    <a:srgbClr val="176FC1"/>
                  </a:solidFill>
                  <a:latin typeface="Arial" panose="020B0604020202020204" pitchFamily="34" charset="0"/>
                  <a:cs typeface="Arial" panose="020B0604020202020204" pitchFamily="34" charset="0"/>
                </a:rPr>
                <a:t>ASSURANCE</a:t>
              </a:r>
            </a:p>
          </p:txBody>
        </p:sp>
        <p:pic>
          <p:nvPicPr>
            <p:cNvPr id="30" name="Image 29">
              <a:extLst>
                <a:ext uri="{FF2B5EF4-FFF2-40B4-BE49-F238E27FC236}">
                  <a16:creationId xmlns:a16="http://schemas.microsoft.com/office/drawing/2014/main" id="{993396A3-5168-8D8B-FC75-4D1F7715B6F1}"/>
                </a:ext>
              </a:extLst>
            </p:cNvPr>
            <p:cNvPicPr>
              <a:picLocks noChangeAspect="1"/>
            </p:cNvPicPr>
            <p:nvPr/>
          </p:nvPicPr>
          <p:blipFill rotWithShape="1">
            <a:blip r:embed="rId4">
              <a:extLst>
                <a:ext uri="{28A0092B-C50C-407E-A947-70E740481C1C}">
                  <a14:useLocalDpi xmlns:a14="http://schemas.microsoft.com/office/drawing/2010/main" val="0"/>
                </a:ext>
              </a:extLst>
            </a:blip>
            <a:srcRect l="8691" t="30985" r="10024" b="19319"/>
            <a:stretch/>
          </p:blipFill>
          <p:spPr>
            <a:xfrm>
              <a:off x="4593300" y="940798"/>
              <a:ext cx="3005396" cy="1102876"/>
            </a:xfrm>
            <a:prstGeom prst="rect">
              <a:avLst/>
            </a:prstGeom>
          </p:spPr>
        </p:pic>
      </p:grpSp>
    </p:spTree>
    <p:extLst>
      <p:ext uri="{BB962C8B-B14F-4D97-AF65-F5344CB8AC3E}">
        <p14:creationId xmlns:p14="http://schemas.microsoft.com/office/powerpoint/2010/main" val="193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79DC60E6-C340-C385-55F8-9C2D30B88CF1}"/>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12154" y="3128288"/>
              <a:ext cx="5229014" cy="2462213"/>
            </a:xfrm>
            <a:prstGeom prst="rect">
              <a:avLst/>
            </a:prstGeom>
            <a:noFill/>
          </p:spPr>
          <p:txBody>
            <a:bodyPr wrap="square" rtlCol="0">
              <a:spAutoFit/>
            </a:bodyPr>
            <a:lstStyle/>
            <a:p>
              <a:pPr algn="just"/>
              <a:r>
                <a:rPr lang="fr-FR" sz="1400" dirty="0"/>
                <a:t>Pour vous apporter un service de proximité, </a:t>
              </a:r>
              <a:r>
                <a:rPr lang="fr-FR" sz="1400" b="1" dirty="0"/>
                <a:t>Barthélémy Manutention</a:t>
              </a:r>
              <a:r>
                <a:rPr lang="fr-FR" sz="1400" dirty="0"/>
                <a:t>, concessionnaire exclusif Fenwick, est présent sur la région Provence - Alpes - Côte d'Azur, avec un siège social à Vitrolles, quatre agences réparties sur l’ensemble du territoire. Nos experts sont à l’écoute de vos attentes pour dessiner, mettre en œuvre et maintenir avec vous la solution intralogistique la plus adaptée en termes de chariots traditionnels ou AGV, services et financement.</a:t>
              </a:r>
              <a:endParaRPr lang="fr-FR" sz="1400" dirty="0">
                <a:latin typeface="Arial" panose="020B0604020202020204" pitchFamily="34" charset="0"/>
                <a:cs typeface="Arial" panose="020B0604020202020204" pitchFamily="34" charset="0"/>
              </a:endParaRPr>
            </a:p>
            <a:p>
              <a:pPr algn="just"/>
              <a:endParaRPr lang="fr-FR" sz="1400" dirty="0">
                <a:latin typeface="Arial" panose="020B0604020202020204" pitchFamily="34" charset="0"/>
                <a:cs typeface="Arial" panose="020B0604020202020204" pitchFamily="34" charset="0"/>
              </a:endParaRPr>
            </a:p>
            <a:p>
              <a:pPr algn="just"/>
              <a:r>
                <a:rPr lang="fr-FR" sz="1400" dirty="0"/>
                <a:t>Connectivité de votre flotte, automatisation de vos process, bilan énergétique, prévention des risques ou encore financement de vos chariots ?</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752728"/>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17 RUE DE BERLIN</a:t>
                </a:r>
              </a:p>
              <a:p>
                <a:r>
                  <a:rPr lang="fr-FR" sz="1200" cap="small" dirty="0">
                    <a:solidFill>
                      <a:srgbClr val="000000"/>
                    </a:solidFill>
                    <a:latin typeface="Arial" panose="020B0604020202020204" pitchFamily="34" charset="0"/>
                    <a:cs typeface="Arial" panose="020B0604020202020204" pitchFamily="34" charset="0"/>
                  </a:rPr>
                  <a:t>13745 VITROLLES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080570"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https://www.fenwick-linde.fr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30" name="ZoneTexte 29">
              <a:extLst>
                <a:ext uri="{FF2B5EF4-FFF2-40B4-BE49-F238E27FC236}">
                  <a16:creationId xmlns:a16="http://schemas.microsoft.com/office/drawing/2014/main" id="{207379E2-FE28-4C6B-AA99-6F5ADBE4BE7B}"/>
                </a:ext>
              </a:extLst>
            </p:cNvPr>
            <p:cNvSpPr txBox="1"/>
            <p:nvPr/>
          </p:nvSpPr>
          <p:spPr>
            <a:xfrm>
              <a:off x="1629829" y="1490684"/>
              <a:ext cx="1341971" cy="523220"/>
            </a:xfrm>
            <a:prstGeom prst="rect">
              <a:avLst/>
            </a:prstGeom>
            <a:noFill/>
            <a:ln>
              <a:solidFill>
                <a:schemeClr val="tx1"/>
              </a:solidFill>
            </a:ln>
          </p:spPr>
          <p:txBody>
            <a:bodyPr wrap="square" rtlCol="0">
              <a:spAutoFit/>
            </a:bodyPr>
            <a:lstStyle/>
            <a:p>
              <a:pPr algn="ctr"/>
              <a:r>
                <a:rPr lang="fr-FR" sz="1400" b="1" dirty="0">
                  <a:solidFill>
                    <a:srgbClr val="752728"/>
                  </a:solidFill>
                  <a:latin typeface="Arial" panose="020B0604020202020204" pitchFamily="34" charset="0"/>
                  <a:cs typeface="Arial" panose="020B0604020202020204" pitchFamily="34" charset="0"/>
                </a:rPr>
                <a:t>CHARIOT ELEVATEUR</a:t>
              </a:r>
            </a:p>
          </p:txBody>
        </p:sp>
      </p:grpSp>
      <p:pic>
        <p:nvPicPr>
          <p:cNvPr id="23" name="Image 22">
            <a:extLst>
              <a:ext uri="{FF2B5EF4-FFF2-40B4-BE49-F238E27FC236}">
                <a16:creationId xmlns:a16="http://schemas.microsoft.com/office/drawing/2014/main" id="{9B0CA808-ECF9-0F46-525F-DA0DEB290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052" y="901226"/>
            <a:ext cx="2505391" cy="1252696"/>
          </a:xfrm>
          <a:prstGeom prst="rect">
            <a:avLst/>
          </a:prstGeom>
        </p:spPr>
      </p:pic>
    </p:spTree>
    <p:extLst>
      <p:ext uri="{BB962C8B-B14F-4D97-AF65-F5344CB8AC3E}">
        <p14:creationId xmlns:p14="http://schemas.microsoft.com/office/powerpoint/2010/main" val="35856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10;&#10;Description générée automatiquement">
            <a:extLst>
              <a:ext uri="{FF2B5EF4-FFF2-40B4-BE49-F238E27FC236}">
                <a16:creationId xmlns:a16="http://schemas.microsoft.com/office/drawing/2014/main" id="{9339FE46-FF88-4AD0-B70F-36C860397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871" y="1470981"/>
            <a:ext cx="7238257" cy="3916038"/>
          </a:xfrm>
          <a:prstGeom prst="rect">
            <a:avLst/>
          </a:prstGeom>
        </p:spPr>
      </p:pic>
    </p:spTree>
    <p:extLst>
      <p:ext uri="{BB962C8B-B14F-4D97-AF65-F5344CB8AC3E}">
        <p14:creationId xmlns:p14="http://schemas.microsoft.com/office/powerpoint/2010/main" val="1851800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C465F1DE-4631-75B3-2FE8-F2CB078770C5}"/>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83615"/>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1383" y="3301942"/>
              <a:ext cx="5229014" cy="2246769"/>
            </a:xfrm>
            <a:prstGeom prst="rect">
              <a:avLst/>
            </a:prstGeom>
            <a:noFill/>
          </p:spPr>
          <p:txBody>
            <a:bodyPr wrap="square" rtlCol="0">
              <a:spAutoFit/>
            </a:bodyPr>
            <a:lstStyle/>
            <a:p>
              <a:pPr algn="just"/>
              <a:r>
                <a:rPr lang="fr-FR" sz="1400" dirty="0">
                  <a:effectLst/>
                  <a:latin typeface="din-next-w01-light"/>
                </a:rPr>
                <a:t>Depuis plus de </a:t>
              </a:r>
              <a:r>
                <a:rPr lang="fr-FR" sz="1400" b="1" dirty="0">
                  <a:effectLst/>
                  <a:latin typeface="din-next-w01-light"/>
                </a:rPr>
                <a:t>4 générations</a:t>
              </a:r>
              <a:r>
                <a:rPr lang="fr-FR" sz="1400" dirty="0">
                  <a:effectLst/>
                  <a:latin typeface="din-next-w01-light"/>
                </a:rPr>
                <a:t>, la famille </a:t>
              </a:r>
              <a:r>
                <a:rPr lang="fr-FR" sz="1400" dirty="0" err="1">
                  <a:effectLst/>
                  <a:latin typeface="din-next-w01-light"/>
                </a:rPr>
                <a:t>Chamoin</a:t>
              </a:r>
              <a:r>
                <a:rPr lang="fr-FR" sz="1400" dirty="0">
                  <a:effectLst/>
                  <a:latin typeface="din-next-w01-light"/>
                </a:rPr>
                <a:t> cultive les terres de la Bastide de Blacailloux. </a:t>
              </a:r>
            </a:p>
            <a:p>
              <a:pPr algn="just"/>
              <a:r>
                <a:rPr lang="fr-FR" sz="1400" dirty="0">
                  <a:effectLst/>
                  <a:latin typeface="din-next-w01-light"/>
                </a:rPr>
                <a:t>​</a:t>
              </a:r>
              <a:endParaRPr lang="fr-FR" sz="1400" dirty="0">
                <a:effectLst/>
              </a:endParaRPr>
            </a:p>
            <a:p>
              <a:pPr algn="just"/>
              <a:r>
                <a:rPr lang="fr-FR" sz="1400" dirty="0">
                  <a:effectLst/>
                  <a:latin typeface="din-next-w01-light"/>
                </a:rPr>
                <a:t>En 1917, la grand-mère de Bruno </a:t>
              </a:r>
              <a:r>
                <a:rPr lang="fr-FR" sz="1400" dirty="0" err="1">
                  <a:effectLst/>
                  <a:latin typeface="din-next-w01-light"/>
                </a:rPr>
                <a:t>Chamoin</a:t>
              </a:r>
              <a:r>
                <a:rPr lang="fr-FR" sz="1400" dirty="0">
                  <a:effectLst/>
                  <a:latin typeface="din-next-w01-light"/>
                </a:rPr>
                <a:t> plante les premières vignes et fait elle-même son vin dans les foudres.</a:t>
              </a:r>
              <a:endParaRPr lang="fr-FR" sz="1400" dirty="0">
                <a:effectLst/>
              </a:endParaRPr>
            </a:p>
            <a:p>
              <a:pPr algn="just"/>
              <a:r>
                <a:rPr lang="fr-FR" sz="1400" dirty="0">
                  <a:effectLst/>
                  <a:latin typeface="din-next-w01-light"/>
                </a:rPr>
                <a:t>​</a:t>
              </a:r>
              <a:endParaRPr lang="fr-FR" sz="1400" dirty="0">
                <a:effectLst/>
              </a:endParaRPr>
            </a:p>
            <a:p>
              <a:pPr algn="just"/>
              <a:r>
                <a:rPr lang="fr-FR" sz="1400" dirty="0">
                  <a:effectLst/>
                  <a:latin typeface="din-next-w01-light"/>
                </a:rPr>
                <a:t>En 1995, Bruno </a:t>
              </a:r>
              <a:r>
                <a:rPr lang="fr-FR" sz="1400" dirty="0" err="1">
                  <a:effectLst/>
                  <a:latin typeface="din-next-w01-light"/>
                </a:rPr>
                <a:t>Chamoin</a:t>
              </a:r>
              <a:r>
                <a:rPr lang="fr-FR" sz="1400" dirty="0">
                  <a:effectLst/>
                  <a:latin typeface="din-next-w01-light"/>
                </a:rPr>
                <a:t>, bercé par </a:t>
              </a:r>
              <a:r>
                <a:rPr lang="fr-FR" sz="1400" b="1" dirty="0">
                  <a:effectLst/>
                  <a:latin typeface="din-next-w01-light"/>
                </a:rPr>
                <a:t>l’amour de la vigne </a:t>
              </a:r>
              <a:r>
                <a:rPr lang="fr-FR" sz="1400" dirty="0">
                  <a:effectLst/>
                  <a:latin typeface="din-next-w01-light"/>
                </a:rPr>
                <a:t>durant toute sa jeunesse, reprend la gestion de la propriété viticole . Aujourd’hui, la Bastide de Blacailloux </a:t>
              </a:r>
              <a:r>
                <a:rPr lang="fr-FR" sz="1400" b="1" dirty="0">
                  <a:effectLst/>
                  <a:latin typeface="din-next-w01-light"/>
                </a:rPr>
                <a:t>cultive 40 hectares de vignes</a:t>
              </a:r>
              <a:r>
                <a:rPr lang="fr-FR" sz="1400" dirty="0">
                  <a:effectLst/>
                  <a:latin typeface="din-next-w01-light"/>
                </a:rPr>
                <a:t>.</a:t>
              </a:r>
              <a:endParaRPr lang="fr-FR" sz="1400" dirty="0">
                <a:effectLst/>
              </a:endParaRP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DF3DB7"/>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292013" cy="830997"/>
              <a:chOff x="2485239" y="3429000"/>
              <a:chExt cx="2014306" cy="830997"/>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830997"/>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BASTIDE DE BLACAILLOUX</a:t>
                </a:r>
              </a:p>
              <a:p>
                <a:r>
                  <a:rPr lang="fr-FR" sz="1200" cap="small" dirty="0">
                    <a:solidFill>
                      <a:srgbClr val="000000"/>
                    </a:solidFill>
                    <a:latin typeface="Arial" panose="020B0604020202020204" pitchFamily="34" charset="0"/>
                    <a:cs typeface="Arial" panose="020B0604020202020204" pitchFamily="34" charset="0"/>
                  </a:rPr>
                  <a:t>83170 TOURVES</a:t>
                </a:r>
              </a:p>
              <a:p>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50663"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04 94 86 83 83 </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775119"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direction@bastide-de-blacailloux.com</a:t>
              </a:r>
              <a:r>
                <a:rPr lang="fr-FR" sz="1200" dirty="0">
                  <a:latin typeface="Arial" panose="020B0604020202020204" pitchFamily="34" charset="0"/>
                  <a:cs typeface="Arial" panose="020B0604020202020204" pitchFamily="34" charset="0"/>
                </a:rPr>
                <a:t> </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361877" cy="461665"/>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hlinkClick r:id="rId4"/>
                </a:rPr>
                <a:t>http://www.bastide-de-blacailloux.com/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30" name="ZoneTexte 29">
              <a:extLst>
                <a:ext uri="{FF2B5EF4-FFF2-40B4-BE49-F238E27FC236}">
                  <a16:creationId xmlns:a16="http://schemas.microsoft.com/office/drawing/2014/main" id="{43061861-B5BC-4592-ACC2-6FBCA61DD689}"/>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DF3DB7"/>
                  </a:solidFill>
                  <a:latin typeface="Arial" panose="020B0604020202020204" pitchFamily="34" charset="0"/>
                  <a:cs typeface="Arial" panose="020B0604020202020204" pitchFamily="34" charset="0"/>
                </a:rPr>
                <a:t>VINS</a:t>
              </a:r>
            </a:p>
          </p:txBody>
        </p:sp>
        <p:pic>
          <p:nvPicPr>
            <p:cNvPr id="7" name="Image 6" descr="Une image contenant texte&#10;&#10;Description générée automatiquement">
              <a:extLst>
                <a:ext uri="{FF2B5EF4-FFF2-40B4-BE49-F238E27FC236}">
                  <a16:creationId xmlns:a16="http://schemas.microsoft.com/office/drawing/2014/main" id="{D3C50E40-9840-40DF-A270-05188C7FE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168" y="1618979"/>
              <a:ext cx="1945664" cy="1052642"/>
            </a:xfrm>
            <a:prstGeom prst="rect">
              <a:avLst/>
            </a:prstGeom>
          </p:spPr>
        </p:pic>
      </p:grpSp>
    </p:spTree>
    <p:extLst>
      <p:ext uri="{BB962C8B-B14F-4D97-AF65-F5344CB8AC3E}">
        <p14:creationId xmlns:p14="http://schemas.microsoft.com/office/powerpoint/2010/main" val="275693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135D3315-4F87-4F58-A6D0-C86E61B4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926" y="2013857"/>
            <a:ext cx="9310148" cy="2830286"/>
          </a:xfrm>
          <a:prstGeom prst="rect">
            <a:avLst/>
          </a:prstGeom>
        </p:spPr>
      </p:pic>
    </p:spTree>
    <p:extLst>
      <p:ext uri="{BB962C8B-B14F-4D97-AF65-F5344CB8AC3E}">
        <p14:creationId xmlns:p14="http://schemas.microsoft.com/office/powerpoint/2010/main" val="640736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4F706170-A499-AB4E-1BE0-E8A5FEEA9AE6}"/>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66226"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10833" y="3170021"/>
              <a:ext cx="5229014" cy="2677656"/>
            </a:xfrm>
            <a:prstGeom prst="rect">
              <a:avLst/>
            </a:prstGeom>
            <a:noFill/>
          </p:spPr>
          <p:txBody>
            <a:bodyPr wrap="square" rtlCol="0">
              <a:spAutoFit/>
            </a:bodyPr>
            <a:lstStyle/>
            <a:p>
              <a:pPr algn="just"/>
              <a:r>
                <a:rPr lang="fr-FR" sz="1400" dirty="0"/>
                <a:t>L’expertise BECS est consacrée exclusivement à </a:t>
              </a:r>
              <a:r>
                <a:rPr lang="fr-FR" sz="1400" b="1" dirty="0"/>
                <a:t>l’ingénierie et la prévention des risques professionnels.</a:t>
              </a:r>
            </a:p>
            <a:p>
              <a:pPr algn="just"/>
              <a:endParaRPr lang="fr-FR" sz="1400" dirty="0"/>
            </a:p>
            <a:p>
              <a:pPr algn="just"/>
              <a:r>
                <a:rPr lang="fr-FR" sz="1400" dirty="0"/>
                <a:t>Ses équipes de coordonnateurs SPS assurent la </a:t>
              </a:r>
              <a:r>
                <a:rPr lang="fr-FR" sz="1400" b="1" dirty="0"/>
                <a:t>sécurité</a:t>
              </a:r>
              <a:r>
                <a:rPr lang="fr-FR" sz="1400" dirty="0"/>
                <a:t> et la </a:t>
              </a:r>
              <a:r>
                <a:rPr lang="fr-FR" sz="1400" b="1" dirty="0"/>
                <a:t>protection de la santé </a:t>
              </a:r>
              <a:r>
                <a:rPr lang="fr-FR" sz="1400" dirty="0"/>
                <a:t>des travailleurs qui interviennent sur les chantiers. De l’élaboration de l’ouvrage, depuis sa phase conception et d’étude jusqu’à l’achèvement et la réception des travaux.</a:t>
              </a:r>
            </a:p>
            <a:p>
              <a:pPr algn="just"/>
              <a:endParaRPr lang="fr-FR" sz="1400" dirty="0"/>
            </a:p>
            <a:p>
              <a:pPr algn="just"/>
              <a:r>
                <a:rPr lang="fr-FR" sz="1400" dirty="0"/>
                <a:t>Leurs coordonnateurs sont en mesure d’apporter </a:t>
              </a:r>
              <a:r>
                <a:rPr lang="fr-FR" sz="1400" b="1" dirty="0"/>
                <a:t>technicité</a:t>
              </a:r>
              <a:r>
                <a:rPr lang="fr-FR" sz="1400" dirty="0"/>
                <a:t> et </a:t>
              </a:r>
              <a:r>
                <a:rPr lang="fr-FR" sz="1400" b="1" dirty="0"/>
                <a:t>compétences</a:t>
              </a:r>
              <a:r>
                <a:rPr lang="fr-FR" sz="1400" dirty="0"/>
                <a:t> ainsi qu’une </a:t>
              </a:r>
              <a:r>
                <a:rPr lang="fr-FR" sz="1400" b="1" dirty="0"/>
                <a:t>grande expérience </a:t>
              </a:r>
              <a:r>
                <a:rPr lang="fr-FR" sz="1400" dirty="0"/>
                <a:t>du chantier couvrant tous les secteurs de la construction.</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416693"/>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5484" y="3429000"/>
              <a:ext cx="2259737" cy="664543"/>
              <a:chOff x="2482760" y="3429000"/>
              <a:chExt cx="2259737"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2760" y="3429000"/>
                <a:ext cx="2259737"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7 Rue du Fosse Blanc</a:t>
                </a:r>
              </a:p>
              <a:p>
                <a:r>
                  <a:rPr lang="fr-FR" sz="1200" b="0" i="0" u="none" strike="noStrike" dirty="0">
                    <a:solidFill>
                      <a:srgbClr val="000000"/>
                    </a:solidFill>
                    <a:effectLst/>
                    <a:latin typeface="Calibri" panose="020F0502020204030204" pitchFamily="34" charset="0"/>
                  </a:rPr>
                  <a:t>92230</a:t>
                </a:r>
                <a:r>
                  <a:rPr lang="fr-FR" sz="1200" dirty="0"/>
                  <a:t> </a:t>
                </a:r>
                <a:r>
                  <a:rPr lang="fr-FR" sz="1200" cap="small" dirty="0">
                    <a:solidFill>
                      <a:srgbClr val="000000"/>
                    </a:solidFill>
                    <a:latin typeface="Arial" panose="020B0604020202020204" pitchFamily="34" charset="0"/>
                    <a:cs typeface="Arial" panose="020B0604020202020204" pitchFamily="34" charset="0"/>
                  </a:rPr>
                  <a:t> GENNEVILLIERS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a:solidFill>
                    <a:srgbClr val="000000"/>
                  </a:solidFill>
                  <a:latin typeface="Arial" panose="020B0604020202020204" pitchFamily="34" charset="0"/>
                  <a:cs typeface="Arial" panose="020B0604020202020204" pitchFamily="34" charset="0"/>
                </a:rPr>
                <a:t>06 08 30 24 48</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601721"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christian.pili@becs.fr</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37715" y="5884885"/>
              <a:ext cx="1196161"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https://becs.fr/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8" name="Image 27">
              <a:extLst>
                <a:ext uri="{FF2B5EF4-FFF2-40B4-BE49-F238E27FC236}">
                  <a16:creationId xmlns:a16="http://schemas.microsoft.com/office/drawing/2014/main" id="{24C80717-2FC0-4AD8-A587-E5DA31F07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7454" y="1569888"/>
              <a:ext cx="3797091" cy="1154316"/>
            </a:xfrm>
            <a:prstGeom prst="rect">
              <a:avLst/>
            </a:prstGeom>
          </p:spPr>
        </p:pic>
        <p:sp>
          <p:nvSpPr>
            <p:cNvPr id="30" name="ZoneTexte 29">
              <a:extLst>
                <a:ext uri="{FF2B5EF4-FFF2-40B4-BE49-F238E27FC236}">
                  <a16:creationId xmlns:a16="http://schemas.microsoft.com/office/drawing/2014/main" id="{857D0B15-C02B-4984-89DF-B3E236704824}"/>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42678E"/>
                  </a:solidFill>
                  <a:latin typeface="Arial" panose="020B0604020202020204" pitchFamily="34" charset="0"/>
                  <a:cs typeface="Arial" panose="020B0604020202020204" pitchFamily="34" charset="0"/>
                </a:rPr>
                <a:t>SECURITE</a:t>
              </a:r>
            </a:p>
          </p:txBody>
        </p:sp>
      </p:grpSp>
    </p:spTree>
    <p:extLst>
      <p:ext uri="{BB962C8B-B14F-4D97-AF65-F5344CB8AC3E}">
        <p14:creationId xmlns:p14="http://schemas.microsoft.com/office/powerpoint/2010/main" val="422481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76702807-B923-4775-9D8B-AF3969C0E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9082" y="1372082"/>
            <a:ext cx="4113836" cy="4113836"/>
          </a:xfrm>
          <a:prstGeom prst="rect">
            <a:avLst/>
          </a:prstGeom>
        </p:spPr>
      </p:pic>
    </p:spTree>
    <p:extLst>
      <p:ext uri="{BB962C8B-B14F-4D97-AF65-F5344CB8AC3E}">
        <p14:creationId xmlns:p14="http://schemas.microsoft.com/office/powerpoint/2010/main" val="1024447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DC72B97-5C05-6F62-D4F7-522905DCC03E}"/>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12154" y="3281219"/>
              <a:ext cx="5229014" cy="2246769"/>
            </a:xfrm>
            <a:prstGeom prst="rect">
              <a:avLst/>
            </a:prstGeom>
            <a:noFill/>
          </p:spPr>
          <p:txBody>
            <a:bodyPr wrap="square" rtlCol="0">
              <a:spAutoFit/>
            </a:bodyPr>
            <a:lstStyle/>
            <a:p>
              <a:pPr algn="just"/>
              <a:r>
                <a:rPr lang="fr-FR" sz="1400" dirty="0"/>
                <a:t>Depuis 1994, la société Bois et Jardins est au service des particuliers, des entreprises et des collectivités. Se situant à Brignoles en Zone d’activité de Nicopolis permet des </a:t>
              </a:r>
              <a:r>
                <a:rPr lang="fr-FR" sz="1400" b="1" dirty="0"/>
                <a:t>interventions</a:t>
              </a:r>
              <a:r>
                <a:rPr lang="fr-FR" sz="1400" dirty="0"/>
                <a:t> dans toutes les directions du département </a:t>
              </a:r>
              <a:r>
                <a:rPr lang="fr-FR" sz="1400" b="1" dirty="0"/>
                <a:t>en moins d’une heure de trajet</a:t>
              </a:r>
              <a:r>
                <a:rPr lang="fr-FR" sz="1400" dirty="0"/>
                <a:t>.</a:t>
              </a:r>
              <a:endParaRPr lang="fr-FR" sz="1400" dirty="0">
                <a:latin typeface="Arial" panose="020B0604020202020204" pitchFamily="34" charset="0"/>
                <a:cs typeface="Arial" panose="020B0604020202020204" pitchFamily="34" charset="0"/>
              </a:endParaRPr>
            </a:p>
            <a:p>
              <a:pPr algn="just"/>
              <a:endParaRPr lang="fr-FR" sz="1400" dirty="0">
                <a:latin typeface="Arial" panose="020B0604020202020204" pitchFamily="34" charset="0"/>
                <a:cs typeface="Arial" panose="020B0604020202020204" pitchFamily="34" charset="0"/>
              </a:endParaRPr>
            </a:p>
            <a:p>
              <a:pPr algn="just"/>
              <a:r>
                <a:rPr lang="fr-FR" sz="1400" dirty="0"/>
                <a:t>La société à pour activité principale l’</a:t>
              </a:r>
              <a:r>
                <a:rPr lang="fr-FR" sz="1400" b="1" dirty="0"/>
                <a:t>entretien</a:t>
              </a:r>
              <a:r>
                <a:rPr lang="fr-FR" sz="1400" dirty="0"/>
                <a:t> et l’</a:t>
              </a:r>
              <a:r>
                <a:rPr lang="fr-FR" sz="1400" b="1" dirty="0"/>
                <a:t>aménagement</a:t>
              </a:r>
              <a:r>
                <a:rPr lang="fr-FR" sz="1400" dirty="0"/>
                <a:t> des espaces verts, et réalise tout travaux d’entretien courant ainsi que tout </a:t>
              </a:r>
              <a:r>
                <a:rPr lang="fr-FR" sz="1400" b="1" dirty="0"/>
                <a:t>travaux forestier</a:t>
              </a:r>
              <a:r>
                <a:rPr lang="fr-FR" sz="1400" dirty="0"/>
                <a:t>. La société dispose également </a:t>
              </a:r>
              <a:r>
                <a:rPr lang="fr-FR" sz="1400" b="1" dirty="0"/>
                <a:t>d’équipes spécialisées</a:t>
              </a:r>
              <a:r>
                <a:rPr lang="fr-FR" sz="1400" dirty="0"/>
                <a:t> et de tout les </a:t>
              </a:r>
              <a:r>
                <a:rPr lang="fr-FR" sz="1400" b="1" dirty="0"/>
                <a:t>matériels nécessaires </a:t>
              </a:r>
              <a:r>
                <a:rPr lang="fr-FR" sz="1400" dirty="0"/>
                <a:t>à l’élaboration et à la réalisation d’espaces paysager grâce à son activité de paysagiste.</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CFD300"/>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830997"/>
              <a:chOff x="2485239" y="3429000"/>
              <a:chExt cx="2014306" cy="830997"/>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830997"/>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ZAC NICOPOLIS</a:t>
                </a:r>
              </a:p>
              <a:p>
                <a:r>
                  <a:rPr lang="fr-FR" sz="1200" cap="small" dirty="0">
                    <a:solidFill>
                      <a:srgbClr val="000000"/>
                    </a:solidFill>
                    <a:latin typeface="Arial" panose="020B0604020202020204" pitchFamily="34" charset="0"/>
                    <a:cs typeface="Arial" panose="020B0604020202020204" pitchFamily="34" charset="0"/>
                  </a:rPr>
                  <a:t>727 avenue des </a:t>
                </a:r>
                <a:r>
                  <a:rPr lang="fr-FR" sz="1200" cap="small" dirty="0" err="1">
                    <a:solidFill>
                      <a:srgbClr val="000000"/>
                    </a:solidFill>
                    <a:latin typeface="Arial" panose="020B0604020202020204" pitchFamily="34" charset="0"/>
                    <a:cs typeface="Arial" panose="020B0604020202020204" pitchFamily="34" charset="0"/>
                  </a:rPr>
                  <a:t>chenes</a:t>
                </a:r>
                <a:r>
                  <a:rPr lang="fr-FR" sz="1200" cap="small" dirty="0">
                    <a:solidFill>
                      <a:srgbClr val="000000"/>
                    </a:solidFill>
                    <a:latin typeface="Arial" panose="020B0604020202020204" pitchFamily="34" charset="0"/>
                    <a:cs typeface="Arial" panose="020B0604020202020204" pitchFamily="34" charset="0"/>
                  </a:rPr>
                  <a:t> verts</a:t>
                </a:r>
              </a:p>
              <a:p>
                <a:r>
                  <a:rPr lang="fr-FR" sz="1200" cap="small" dirty="0">
                    <a:solidFill>
                      <a:srgbClr val="000000"/>
                    </a:solidFill>
                    <a:latin typeface="Arial" panose="020B0604020202020204" pitchFamily="34" charset="0"/>
                    <a:cs typeface="Arial" panose="020B0604020202020204" pitchFamily="34" charset="0"/>
                  </a:rPr>
                  <a:t>831170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04 94 59 00 52</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550424"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info@bois-jardins.fr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200795"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https://www.bois-et-jardins.fr/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8" name="Image 27">
              <a:extLst>
                <a:ext uri="{FF2B5EF4-FFF2-40B4-BE49-F238E27FC236}">
                  <a16:creationId xmlns:a16="http://schemas.microsoft.com/office/drawing/2014/main" id="{E91EF616-8A4D-4E2A-B643-50E513870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9702" y="1503194"/>
              <a:ext cx="1281410" cy="1281410"/>
            </a:xfrm>
            <a:prstGeom prst="rect">
              <a:avLst/>
            </a:prstGeom>
          </p:spPr>
        </p:pic>
        <p:sp>
          <p:nvSpPr>
            <p:cNvPr id="30" name="ZoneTexte 29">
              <a:extLst>
                <a:ext uri="{FF2B5EF4-FFF2-40B4-BE49-F238E27FC236}">
                  <a16:creationId xmlns:a16="http://schemas.microsoft.com/office/drawing/2014/main" id="{40F103F4-9E84-44B1-B9F4-6042C530551B}"/>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CDD500"/>
                  </a:solidFill>
                  <a:latin typeface="Arial" panose="020B0604020202020204" pitchFamily="34" charset="0"/>
                  <a:cs typeface="Arial" panose="020B0604020202020204" pitchFamily="34" charset="0"/>
                </a:rPr>
                <a:t>PAYSAGISTE</a:t>
              </a:r>
            </a:p>
          </p:txBody>
        </p:sp>
      </p:grpSp>
    </p:spTree>
    <p:extLst>
      <p:ext uri="{BB962C8B-B14F-4D97-AF65-F5344CB8AC3E}">
        <p14:creationId xmlns:p14="http://schemas.microsoft.com/office/powerpoint/2010/main" val="145853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9E79DC47-84DE-4EC0-A3CA-31CFBAF5E293}"/>
              </a:ext>
            </a:extLst>
          </p:cNvPr>
          <p:cNvPicPr>
            <a:picLocks noChangeAspect="1"/>
          </p:cNvPicPr>
          <p:nvPr/>
        </p:nvPicPr>
        <p:blipFill rotWithShape="1">
          <a:blip r:embed="rId2">
            <a:extLst>
              <a:ext uri="{28A0092B-C50C-407E-A947-70E740481C1C}">
                <a14:useLocalDpi xmlns:a14="http://schemas.microsoft.com/office/drawing/2010/main" val="0"/>
              </a:ext>
            </a:extLst>
          </a:blip>
          <a:srcRect t="6155" b="7492"/>
          <a:stretch/>
        </p:blipFill>
        <p:spPr>
          <a:xfrm>
            <a:off x="3682432" y="1344792"/>
            <a:ext cx="4827135" cy="4168416"/>
          </a:xfrm>
          <a:prstGeom prst="rect">
            <a:avLst/>
          </a:prstGeom>
        </p:spPr>
      </p:pic>
    </p:spTree>
    <p:extLst>
      <p:ext uri="{BB962C8B-B14F-4D97-AF65-F5344CB8AC3E}">
        <p14:creationId xmlns:p14="http://schemas.microsoft.com/office/powerpoint/2010/main" val="4084515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A2EDBD10-F7F4-7942-D796-AC8924371FE0}"/>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64575" y="3139064"/>
              <a:ext cx="5229014" cy="2677656"/>
            </a:xfrm>
            <a:prstGeom prst="rect">
              <a:avLst/>
            </a:prstGeom>
            <a:noFill/>
          </p:spPr>
          <p:txBody>
            <a:bodyPr wrap="square" rtlCol="0">
              <a:spAutoFit/>
            </a:bodyPr>
            <a:lstStyle/>
            <a:p>
              <a:pPr algn="just"/>
              <a:r>
                <a:rPr lang="fr-FR" sz="1400" dirty="0"/>
                <a:t>Bonifay, entreprise familiale, qui a débuté en 1946, est avant tout plus de </a:t>
              </a:r>
              <a:r>
                <a:rPr lang="fr-FR" sz="1400" b="1" dirty="0"/>
                <a:t>70 ans </a:t>
              </a:r>
              <a:r>
                <a:rPr lang="fr-FR" sz="1400" dirty="0"/>
                <a:t>de </a:t>
              </a:r>
              <a:r>
                <a:rPr lang="fr-FR" sz="1400" b="1" dirty="0"/>
                <a:t>savoir-faire</a:t>
              </a:r>
              <a:r>
                <a:rPr lang="fr-FR" sz="1400" dirty="0"/>
                <a:t> </a:t>
              </a:r>
              <a:r>
                <a:rPr lang="fr-FR" sz="1400" b="1" dirty="0"/>
                <a:t>du négoce </a:t>
              </a:r>
              <a:r>
                <a:rPr lang="fr-FR" sz="1400" dirty="0"/>
                <a:t>des matériaux de construction se transmet de génération en génération.</a:t>
              </a:r>
              <a:endParaRPr lang="fr-FR" sz="1400" dirty="0">
                <a:latin typeface="Arial" panose="020B0604020202020204" pitchFamily="34" charset="0"/>
                <a:cs typeface="Arial" panose="020B0604020202020204" pitchFamily="34" charset="0"/>
              </a:endParaRPr>
            </a:p>
            <a:p>
              <a:pPr algn="just"/>
              <a:endParaRPr lang="fr-FR" sz="1400" dirty="0">
                <a:latin typeface="Arial" panose="020B0604020202020204" pitchFamily="34" charset="0"/>
                <a:cs typeface="Arial" panose="020B0604020202020204" pitchFamily="34" charset="0"/>
              </a:endParaRPr>
            </a:p>
            <a:p>
              <a:pPr algn="just"/>
              <a:r>
                <a:rPr lang="fr-FR" sz="1400" dirty="0"/>
                <a:t>De la préfabrication au transport, en passant par la carrière et le Béton prêt à l’emploi, le GROUPE BONIFAY est le </a:t>
              </a:r>
              <a:r>
                <a:rPr lang="fr-FR" sz="1400" b="1" dirty="0"/>
                <a:t>seul négoce local </a:t>
              </a:r>
              <a:r>
                <a:rPr lang="fr-FR" sz="1400" dirty="0"/>
                <a:t>à </a:t>
              </a:r>
              <a:r>
                <a:rPr lang="fr-FR" sz="1400" b="1" dirty="0"/>
                <a:t>maîtriser l’ensemble de sa chaîne de fabrication.</a:t>
              </a:r>
            </a:p>
            <a:p>
              <a:pPr algn="just"/>
              <a:endParaRPr lang="fr-FR" sz="1400" dirty="0">
                <a:latin typeface="Arial" panose="020B0604020202020204" pitchFamily="34" charset="0"/>
                <a:cs typeface="Arial" panose="020B0604020202020204" pitchFamily="34" charset="0"/>
              </a:endParaRPr>
            </a:p>
            <a:p>
              <a:pPr algn="just"/>
              <a:r>
                <a:rPr lang="fr-FR" sz="1400" dirty="0"/>
                <a:t>Etant l’un des acteurs majeurs de l’univers du BTP et étant fortement attachés au département du Var, il leur est indispensable de prendre part aux </a:t>
              </a:r>
              <a:r>
                <a:rPr lang="fr-FR" sz="1400" b="1" dirty="0"/>
                <a:t>initiatives locales</a:t>
              </a:r>
              <a:r>
                <a:rPr lang="fr-FR" sz="1400" dirty="0"/>
                <a:t>, en soutenant notamment </a:t>
              </a:r>
              <a:r>
                <a:rPr lang="fr-FR" sz="1400" b="1" dirty="0"/>
                <a:t>les talents d’aujourd’hui et de demain</a:t>
              </a:r>
              <a:r>
                <a:rPr lang="fr-FR" sz="1400" dirty="0"/>
                <a:t>.</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E50622"/>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12057" cy="664543"/>
              <a:chOff x="2485238" y="3429000"/>
              <a:chExt cx="2312057"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8" y="3429000"/>
                <a:ext cx="2312057"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849 AV COLONEL PICOTCS</a:t>
                </a:r>
              </a:p>
              <a:p>
                <a:r>
                  <a:rPr lang="fr-FR" sz="1200" cap="small" dirty="0">
                    <a:solidFill>
                      <a:srgbClr val="000000"/>
                    </a:solidFill>
                    <a:latin typeface="Arial" panose="020B0604020202020204" pitchFamily="34" charset="0"/>
                    <a:cs typeface="Arial" panose="020B0604020202020204" pitchFamily="34" charset="0"/>
                  </a:rPr>
                  <a:t>83041 BRIGNOLES </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04 94 75 22 86</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888466"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andrebonifay@bonifay.fr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721305"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https://www.bonifay.fr/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6EA74565-66EC-457B-A3EE-948FF1C34932}"/>
                </a:ext>
              </a:extLst>
            </p:cNvPr>
            <p:cNvPicPr>
              <a:picLocks noChangeAspect="1"/>
            </p:cNvPicPr>
            <p:nvPr/>
          </p:nvPicPr>
          <p:blipFill rotWithShape="1">
            <a:blip r:embed="rId5">
              <a:extLst>
                <a:ext uri="{28A0092B-C50C-407E-A947-70E740481C1C}">
                  <a14:useLocalDpi xmlns:a14="http://schemas.microsoft.com/office/drawing/2010/main" val="0"/>
                </a:ext>
              </a:extLst>
            </a:blip>
            <a:srcRect t="6155" b="7492"/>
            <a:stretch/>
          </p:blipFill>
          <p:spPr>
            <a:xfrm>
              <a:off x="5426071" y="1563554"/>
              <a:ext cx="1339857" cy="1157018"/>
            </a:xfrm>
            <a:prstGeom prst="rect">
              <a:avLst/>
            </a:prstGeom>
          </p:spPr>
        </p:pic>
        <p:sp>
          <p:nvSpPr>
            <p:cNvPr id="28" name="ZoneTexte 27">
              <a:extLst>
                <a:ext uri="{FF2B5EF4-FFF2-40B4-BE49-F238E27FC236}">
                  <a16:creationId xmlns:a16="http://schemas.microsoft.com/office/drawing/2014/main" id="{895BF80D-494B-46AF-A000-E64758FF837A}"/>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E50622"/>
                  </a:solidFill>
                  <a:latin typeface="Arial" panose="020B0604020202020204" pitchFamily="34" charset="0"/>
                  <a:cs typeface="Arial" panose="020B0604020202020204" pitchFamily="34" charset="0"/>
                </a:rPr>
                <a:t>BTP</a:t>
              </a:r>
            </a:p>
          </p:txBody>
        </p:sp>
      </p:grpSp>
    </p:spTree>
    <p:extLst>
      <p:ext uri="{BB962C8B-B14F-4D97-AF65-F5344CB8AC3E}">
        <p14:creationId xmlns:p14="http://schemas.microsoft.com/office/powerpoint/2010/main" val="382977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Image 4">
            <a:extLst>
              <a:ext uri="{FF2B5EF4-FFF2-40B4-BE49-F238E27FC236}">
                <a16:creationId xmlns:a16="http://schemas.microsoft.com/office/drawing/2014/main" id="{603C7C41-AFB0-32AE-8F22-063A4BEC9B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698"/>
          <a:stretch/>
        </p:blipFill>
        <p:spPr bwMode="auto">
          <a:xfrm>
            <a:off x="3807945" y="2513327"/>
            <a:ext cx="4576109" cy="183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140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4098" name="Picture 2" descr="AD Fermetures | Brignoles">
            <a:extLst>
              <a:ext uri="{FF2B5EF4-FFF2-40B4-BE49-F238E27FC236}">
                <a16:creationId xmlns:a16="http://schemas.microsoft.com/office/drawing/2014/main" id="{CB0587D2-D409-0D24-4940-2317679B9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060" y="2265068"/>
            <a:ext cx="3091879" cy="232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29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A2EDBD10-F7F4-7942-D796-AC8924371FE0}"/>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64575" y="3139064"/>
              <a:ext cx="5229014" cy="2893100"/>
            </a:xfrm>
            <a:prstGeom prst="rect">
              <a:avLst/>
            </a:prstGeom>
            <a:noFill/>
          </p:spPr>
          <p:txBody>
            <a:bodyPr wrap="square" rtlCol="0">
              <a:spAutoFit/>
            </a:bodyPr>
            <a:lstStyle/>
            <a:p>
              <a:pPr algn="l"/>
              <a:r>
                <a:rPr lang="fr-FR" sz="1400" b="0" i="0" dirty="0">
                  <a:effectLst/>
                  <a:highlight>
                    <a:srgbClr val="FFFFFF"/>
                  </a:highlight>
                </a:rPr>
                <a:t>Les équipes de l’agence </a:t>
              </a:r>
              <a:r>
                <a:rPr lang="fr-FR" sz="1400" b="1" i="0" dirty="0">
                  <a:effectLst/>
                  <a:highlight>
                    <a:srgbClr val="FFFFFF"/>
                  </a:highlight>
                </a:rPr>
                <a:t>CAFPI</a:t>
              </a:r>
              <a:r>
                <a:rPr lang="fr-FR" sz="1400" b="0" i="0" dirty="0">
                  <a:effectLst/>
                  <a:highlight>
                    <a:srgbClr val="FFFFFF"/>
                  </a:highlight>
                </a:rPr>
                <a:t> mettent à votre service toute leur expertise du crédit immobilier avec plus de 120 banques partenaires comparées afin de </a:t>
              </a:r>
              <a:r>
                <a:rPr lang="fr-FR" sz="1400" b="1" i="0" dirty="0">
                  <a:effectLst/>
                  <a:highlight>
                    <a:srgbClr val="FFFFFF"/>
                  </a:highlight>
                </a:rPr>
                <a:t>négocier le meilleur taux </a:t>
              </a:r>
              <a:r>
                <a:rPr lang="fr-FR" sz="1400" b="0" i="0" dirty="0">
                  <a:effectLst/>
                  <a:highlight>
                    <a:srgbClr val="FFFFFF"/>
                  </a:highlight>
                </a:rPr>
                <a:t>pour votre crédit et obtenir les </a:t>
              </a:r>
              <a:r>
                <a:rPr lang="fr-FR" sz="1400" b="1" i="0" dirty="0">
                  <a:effectLst/>
                  <a:highlight>
                    <a:srgbClr val="FFFFFF"/>
                  </a:highlight>
                </a:rPr>
                <a:t>meilleures conditions de financement </a:t>
              </a:r>
              <a:r>
                <a:rPr lang="fr-FR" sz="1400" b="0" i="0" dirty="0">
                  <a:effectLst/>
                  <a:highlight>
                    <a:srgbClr val="FFFFFF"/>
                  </a:highlight>
                </a:rPr>
                <a:t>pour votre projet.</a:t>
              </a:r>
            </a:p>
            <a:p>
              <a:pPr algn="l"/>
              <a:endParaRPr lang="fr-FR" sz="1400" b="0" i="0" dirty="0">
                <a:effectLst/>
                <a:highlight>
                  <a:srgbClr val="FFFFFF"/>
                </a:highlight>
              </a:endParaRPr>
            </a:p>
            <a:p>
              <a:pPr algn="l"/>
              <a:r>
                <a:rPr lang="fr-FR" sz="1400" b="0" i="0" dirty="0">
                  <a:effectLst/>
                  <a:highlight>
                    <a:srgbClr val="FFFFFF"/>
                  </a:highlight>
                </a:rPr>
                <a:t>Notre agence met à votre disposition </a:t>
              </a:r>
              <a:r>
                <a:rPr lang="fr-FR" sz="1400" b="1" i="0" dirty="0">
                  <a:effectLst/>
                  <a:highlight>
                    <a:srgbClr val="FFFFFF"/>
                  </a:highlight>
                </a:rPr>
                <a:t>un ensemble complet de services</a:t>
              </a:r>
              <a:r>
                <a:rPr lang="fr-FR" sz="1400" b="0" i="0" dirty="0">
                  <a:effectLst/>
                  <a:highlight>
                    <a:srgbClr val="FFFFFF"/>
                  </a:highlight>
                </a:rPr>
                <a:t> pour vous accompagner et vous conseiller à chaque étape de votre projet ; de l’étude personnalisée de votre capacité d’emprunt à l'obtention de votre prêt immobilier, jusqu'à la signature de votre bien chez le notaire.</a:t>
              </a:r>
            </a:p>
            <a:p>
              <a:pPr algn="l"/>
              <a:endParaRPr lang="fr-FR" sz="1400" b="0" i="0" dirty="0">
                <a:effectLst/>
                <a:highlight>
                  <a:srgbClr val="FFFFFF"/>
                </a:highlight>
              </a:endParaRPr>
            </a:p>
            <a:p>
              <a:pPr algn="l"/>
              <a:r>
                <a:rPr lang="fr-FR" sz="1400" b="1" i="0" dirty="0">
                  <a:effectLst/>
                  <a:highlight>
                    <a:srgbClr val="FFFFFF"/>
                  </a:highlight>
                </a:rPr>
                <a:t>Bénéficiez de l’expertise de CAFPI, votre courtier en crédit immobilier.</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F07C22"/>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12057" cy="664543"/>
              <a:chOff x="2485238" y="3429000"/>
              <a:chExt cx="2312057"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8" y="3429000"/>
                <a:ext cx="2312057"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RESIDENCE LE MELANBORE 68 RUE POSEIDON</a:t>
                </a:r>
              </a:p>
              <a:p>
                <a:r>
                  <a:rPr lang="fr-FR" sz="1200" cap="small" dirty="0">
                    <a:solidFill>
                      <a:srgbClr val="000000"/>
                    </a:solidFill>
                    <a:latin typeface="Arial" panose="020B0604020202020204" pitchFamily="34" charset="0"/>
                    <a:cs typeface="Arial" panose="020B0604020202020204" pitchFamily="34" charset="0"/>
                  </a:rPr>
                  <a:t>83160 LA VALETTE DU VAR</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06 65 41 66 24</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314784"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f.malfre@cafpi.fr</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098203"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https://www.cafpi.fr/agences</a:t>
              </a:r>
            </a:p>
          </p:txBody>
        </p:sp>
        <p:sp>
          <p:nvSpPr>
            <p:cNvPr id="28" name="ZoneTexte 27">
              <a:extLst>
                <a:ext uri="{FF2B5EF4-FFF2-40B4-BE49-F238E27FC236}">
                  <a16:creationId xmlns:a16="http://schemas.microsoft.com/office/drawing/2014/main" id="{895BF80D-494B-46AF-A000-E64758FF837A}"/>
                </a:ext>
              </a:extLst>
            </p:cNvPr>
            <p:cNvSpPr txBox="1"/>
            <p:nvPr/>
          </p:nvSpPr>
          <p:spPr>
            <a:xfrm>
              <a:off x="1629829" y="1490684"/>
              <a:ext cx="2413383" cy="307777"/>
            </a:xfrm>
            <a:prstGeom prst="rect">
              <a:avLst/>
            </a:prstGeom>
            <a:noFill/>
            <a:ln>
              <a:solidFill>
                <a:schemeClr val="tx1"/>
              </a:solidFill>
            </a:ln>
          </p:spPr>
          <p:txBody>
            <a:bodyPr wrap="square" rtlCol="0">
              <a:spAutoFit/>
            </a:bodyPr>
            <a:lstStyle/>
            <a:p>
              <a:pPr algn="ctr"/>
              <a:r>
                <a:rPr lang="fr-FR" sz="1400" b="1" dirty="0">
                  <a:solidFill>
                    <a:srgbClr val="F07C22"/>
                  </a:solidFill>
                  <a:latin typeface="Arial" panose="020B0604020202020204" pitchFamily="34" charset="0"/>
                  <a:cs typeface="Arial" panose="020B0604020202020204" pitchFamily="34" charset="0"/>
                </a:rPr>
                <a:t>CREDIT ET ASSURANCE</a:t>
              </a:r>
            </a:p>
          </p:txBody>
        </p:sp>
      </p:grpSp>
      <p:pic>
        <p:nvPicPr>
          <p:cNvPr id="2" name="Image 4">
            <a:extLst>
              <a:ext uri="{FF2B5EF4-FFF2-40B4-BE49-F238E27FC236}">
                <a16:creationId xmlns:a16="http://schemas.microsoft.com/office/drawing/2014/main" id="{2014EEED-E368-0DC8-8E22-FB761B520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698"/>
          <a:stretch/>
        </p:blipFill>
        <p:spPr bwMode="auto">
          <a:xfrm>
            <a:off x="4962380" y="1172270"/>
            <a:ext cx="2319635" cy="92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29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937041D7-E7C8-CBEE-3E6B-A5B91A590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557" y="2716536"/>
            <a:ext cx="6846885" cy="1424925"/>
          </a:xfrm>
          <a:prstGeom prst="rect">
            <a:avLst/>
          </a:prstGeom>
        </p:spPr>
      </p:pic>
    </p:spTree>
    <p:extLst>
      <p:ext uri="{BB962C8B-B14F-4D97-AF65-F5344CB8AC3E}">
        <p14:creationId xmlns:p14="http://schemas.microsoft.com/office/powerpoint/2010/main" val="185237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AD36AD4A-4669-7CBA-6953-B819F8134D50}"/>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7" y="1724453"/>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97474" y="3176031"/>
              <a:ext cx="5184439" cy="2462213"/>
            </a:xfrm>
            <a:prstGeom prst="rect">
              <a:avLst/>
            </a:prstGeom>
            <a:noFill/>
          </p:spPr>
          <p:txBody>
            <a:bodyPr wrap="square" rtlCol="0">
              <a:spAutoFit/>
            </a:bodyPr>
            <a:lstStyle/>
            <a:p>
              <a:pPr algn="just"/>
              <a:r>
                <a:rPr lang="fr-FR" sz="1400" dirty="0"/>
                <a:t>Créées en 1913 à Montfort-sur-Argens,  les Caves du Commandeur sont situées sur </a:t>
              </a:r>
              <a:r>
                <a:rPr lang="fr-FR" sz="1400" b="1" dirty="0"/>
                <a:t>un des plus beaux terroirs de la mythique Provence Verte </a:t>
              </a:r>
              <a:r>
                <a:rPr lang="fr-FR" sz="1400" dirty="0"/>
                <a:t>entre la côte méditerranéenne et les Gorges du Verdon.</a:t>
              </a:r>
            </a:p>
            <a:p>
              <a:pPr algn="just"/>
              <a:endParaRPr lang="fr-FR" sz="1400" dirty="0">
                <a:latin typeface="Arial" panose="020B0604020202020204" pitchFamily="34" charset="0"/>
                <a:cs typeface="Arial" panose="020B0604020202020204" pitchFamily="34" charset="0"/>
              </a:endParaRPr>
            </a:p>
            <a:p>
              <a:r>
                <a:rPr lang="fr-FR" sz="1400" dirty="0"/>
                <a:t>Tous leurs vins sont issus d’une </a:t>
              </a:r>
              <a:r>
                <a:rPr lang="fr-FR" sz="1400" b="1" dirty="0"/>
                <a:t>viticulture respectueuse de l'environnement</a:t>
              </a:r>
              <a:r>
                <a:rPr lang="fr-FR" sz="1400" dirty="0"/>
                <a:t>. Tous leurs efforts sont mis en œuvre pour :</a:t>
              </a:r>
              <a:br>
                <a:rPr lang="fr-FR" sz="1400" dirty="0"/>
              </a:br>
              <a:r>
                <a:rPr lang="fr-FR" sz="1400" dirty="0"/>
                <a:t>- produire un raisin sain et de bonne </a:t>
              </a:r>
              <a:r>
                <a:rPr lang="fr-FR" sz="1400" b="1" dirty="0"/>
                <a:t>qualité</a:t>
              </a:r>
              <a:r>
                <a:rPr lang="fr-FR" sz="1400" dirty="0"/>
                <a:t>, </a:t>
              </a:r>
              <a:br>
                <a:rPr lang="fr-FR" sz="1400" dirty="0"/>
              </a:br>
              <a:r>
                <a:rPr lang="fr-FR" sz="1400" dirty="0"/>
                <a:t>- </a:t>
              </a:r>
              <a:r>
                <a:rPr lang="fr-FR" sz="1400" b="1" dirty="0"/>
                <a:t>préserver</a:t>
              </a:r>
              <a:r>
                <a:rPr lang="fr-FR" sz="1400" dirty="0"/>
                <a:t> le milieu naturel, </a:t>
              </a:r>
              <a:br>
                <a:rPr lang="fr-FR" sz="1400" dirty="0"/>
              </a:br>
              <a:r>
                <a:rPr lang="fr-FR" sz="1400" dirty="0"/>
                <a:t>- conserver à long terme l’équilibre de notre sol,</a:t>
              </a:r>
              <a:br>
                <a:rPr lang="fr-FR" sz="1400" dirty="0"/>
              </a:br>
              <a:r>
                <a:rPr lang="fr-FR" sz="1400" dirty="0"/>
                <a:t>- transmettre notre patrimoine de génération en génération</a:t>
              </a:r>
              <a:br>
                <a:rPr lang="fr-FR" sz="1400" dirty="0"/>
              </a:b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BAC1C7"/>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18 RUE DU MOULIN</a:t>
                </a:r>
              </a:p>
              <a:p>
                <a:r>
                  <a:rPr lang="fr-FR" sz="1200" cap="small" dirty="0">
                    <a:solidFill>
                      <a:srgbClr val="000000"/>
                    </a:solidFill>
                    <a:latin typeface="Arial" panose="020B0604020202020204" pitchFamily="34" charset="0"/>
                    <a:cs typeface="Arial" panose="020B0604020202020204" pitchFamily="34" charset="0"/>
                  </a:rPr>
                  <a:t>83570 MONTFORT</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04 94 59 59 02</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146742"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eurlcommandeur@orange.fr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292013" cy="461665"/>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hlinkClick r:id="rId4"/>
                </a:rPr>
                <a:t>https://www.caves-du-commandeur.fr/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308A03D7-A32E-4A2F-83F9-D0608222C4D1}"/>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BAC2C7"/>
                  </a:solidFill>
                  <a:latin typeface="Arial" panose="020B0604020202020204" pitchFamily="34" charset="0"/>
                  <a:cs typeface="Arial" panose="020B0604020202020204" pitchFamily="34" charset="0"/>
                </a:rPr>
                <a:t>VINS</a:t>
              </a:r>
            </a:p>
          </p:txBody>
        </p:sp>
      </p:grpSp>
      <p:pic>
        <p:nvPicPr>
          <p:cNvPr id="5" name="Image 4">
            <a:extLst>
              <a:ext uri="{FF2B5EF4-FFF2-40B4-BE49-F238E27FC236}">
                <a16:creationId xmlns:a16="http://schemas.microsoft.com/office/drawing/2014/main" id="{74BABFFE-7AA9-6800-1BB8-B815B4615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6972" y="1249570"/>
            <a:ext cx="3973550" cy="826947"/>
          </a:xfrm>
          <a:prstGeom prst="rect">
            <a:avLst/>
          </a:prstGeom>
        </p:spPr>
      </p:pic>
    </p:spTree>
    <p:extLst>
      <p:ext uri="{BB962C8B-B14F-4D97-AF65-F5344CB8AC3E}">
        <p14:creationId xmlns:p14="http://schemas.microsoft.com/office/powerpoint/2010/main" val="87228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CCI du Var">
            <a:extLst>
              <a:ext uri="{FF2B5EF4-FFF2-40B4-BE49-F238E27FC236}">
                <a16:creationId xmlns:a16="http://schemas.microsoft.com/office/drawing/2014/main" id="{23A08067-E98A-56C7-5444-8680B113A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328" y="2880873"/>
            <a:ext cx="2923344" cy="109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469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AD36AD4A-4669-7CBA-6953-B819F8134D50}"/>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7" y="1724453"/>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112035" y="3315891"/>
              <a:ext cx="5184439" cy="2246769"/>
            </a:xfrm>
            <a:prstGeom prst="rect">
              <a:avLst/>
            </a:prstGeom>
            <a:noFill/>
          </p:spPr>
          <p:txBody>
            <a:bodyPr wrap="square" rtlCol="0">
              <a:spAutoFit/>
            </a:bodyPr>
            <a:lstStyle/>
            <a:p>
              <a:pPr algn="l"/>
              <a:r>
                <a:rPr lang="fr-FR" sz="1400" b="1" i="0" dirty="0">
                  <a:solidFill>
                    <a:srgbClr val="202122"/>
                  </a:solidFill>
                  <a:effectLst/>
                </a:rPr>
                <a:t>La CCI </a:t>
              </a:r>
              <a:r>
                <a:rPr lang="fr-FR" sz="1400" b="0" i="0" dirty="0">
                  <a:solidFill>
                    <a:srgbClr val="202122"/>
                  </a:solidFill>
                  <a:effectLst/>
                </a:rPr>
                <a:t>est un organisme chargé de </a:t>
              </a:r>
              <a:r>
                <a:rPr lang="fr-FR" sz="1400" b="1" i="0" dirty="0">
                  <a:solidFill>
                    <a:srgbClr val="202122"/>
                  </a:solidFill>
                  <a:effectLst/>
                </a:rPr>
                <a:t>représenter les intérêts des entreprises</a:t>
              </a:r>
              <a:r>
                <a:rPr lang="fr-FR" sz="1400" b="0" i="0" dirty="0">
                  <a:solidFill>
                    <a:srgbClr val="202122"/>
                  </a:solidFill>
                  <a:effectLst/>
                </a:rPr>
                <a:t> commerciales, industrielles et de service du </a:t>
              </a:r>
              <a:r>
                <a:rPr lang="fr-FR" sz="1400" b="0" i="0" u="none" strike="noStrike" dirty="0">
                  <a:effectLst/>
                </a:rPr>
                <a:t>Var</a:t>
              </a:r>
              <a:r>
                <a:rPr lang="fr-FR" sz="1400" b="0" i="0" dirty="0">
                  <a:effectLst/>
                </a:rPr>
                <a:t> </a:t>
              </a:r>
              <a:r>
                <a:rPr lang="fr-FR" sz="1400" b="0" i="0" dirty="0">
                  <a:solidFill>
                    <a:srgbClr val="202122"/>
                  </a:solidFill>
                  <a:effectLst/>
                </a:rPr>
                <a:t>et de leur apporter certains services. </a:t>
              </a:r>
            </a:p>
            <a:p>
              <a:pPr algn="l"/>
              <a:endParaRPr lang="fr-FR" sz="1400" dirty="0">
                <a:solidFill>
                  <a:srgbClr val="202122"/>
                </a:solidFill>
              </a:endParaRPr>
            </a:p>
            <a:p>
              <a:pPr algn="l"/>
              <a:r>
                <a:rPr lang="fr-FR" sz="1400" b="0" i="0" dirty="0">
                  <a:solidFill>
                    <a:srgbClr val="202122"/>
                  </a:solidFill>
                  <a:effectLst/>
                </a:rPr>
                <a:t>C'est un </a:t>
              </a:r>
              <a:r>
                <a:rPr lang="fr-FR" sz="1400" b="1" i="0" dirty="0">
                  <a:solidFill>
                    <a:srgbClr val="202122"/>
                  </a:solidFill>
                  <a:effectLst/>
                </a:rPr>
                <a:t>établissement public </a:t>
              </a:r>
              <a:r>
                <a:rPr lang="fr-FR" sz="1400" b="0" i="0" dirty="0">
                  <a:solidFill>
                    <a:srgbClr val="202122"/>
                  </a:solidFill>
                  <a:effectLst/>
                </a:rPr>
                <a:t>qui gère en outre des équipements au profit de ces entreprises.</a:t>
              </a:r>
            </a:p>
            <a:p>
              <a:pPr algn="l"/>
              <a:endParaRPr lang="fr-FR" sz="1400" b="0" i="0" dirty="0">
                <a:solidFill>
                  <a:srgbClr val="202122"/>
                </a:solidFill>
                <a:effectLst/>
              </a:endParaRPr>
            </a:p>
            <a:p>
              <a:pPr algn="l"/>
              <a:r>
                <a:rPr lang="fr-FR" sz="1400" b="0" i="0" dirty="0">
                  <a:solidFill>
                    <a:srgbClr val="202122"/>
                  </a:solidFill>
                  <a:effectLst/>
                </a:rPr>
                <a:t>Comme toutes les CCI, elle est placée sous la double tutelle </a:t>
              </a:r>
              <a:r>
                <a:rPr lang="fr-FR" sz="1400" b="0" i="0" dirty="0">
                  <a:effectLst/>
                </a:rPr>
                <a:t>du </a:t>
              </a:r>
              <a:r>
                <a:rPr lang="fr-FR" sz="1400" b="0" i="0" strike="noStrike" dirty="0">
                  <a:effectLst/>
                </a:rPr>
                <a:t>Ministère de l'Industrie</a:t>
              </a:r>
              <a:r>
                <a:rPr lang="fr-FR" sz="1400" b="0" i="0" dirty="0">
                  <a:effectLst/>
                </a:rPr>
                <a:t> et </a:t>
              </a:r>
              <a:r>
                <a:rPr lang="fr-FR" sz="1400" b="0" i="0" dirty="0">
                  <a:solidFill>
                    <a:srgbClr val="202122"/>
                  </a:solidFill>
                  <a:effectLst/>
                </a:rPr>
                <a:t>du Ministère des PME, du Commerce et de l'Artisanat.</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FF0000"/>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236 BD MARECHAL LECLERC CS 90008</a:t>
                </a:r>
              </a:p>
              <a:p>
                <a:r>
                  <a:rPr lang="fr-FR" sz="1200" cap="small" dirty="0">
                    <a:solidFill>
                      <a:srgbClr val="000000"/>
                    </a:solidFill>
                    <a:latin typeface="Arial" panose="020B0604020202020204" pitchFamily="34" charset="0"/>
                    <a:cs typeface="Arial" panose="020B0604020202020204" pitchFamily="34" charset="0"/>
                  </a:rPr>
                  <a:t>83000 TOULON</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06 24 92 44 24</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987595"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Germain.sizaire@var.cci.fr</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292013"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https://www.var.cci.fr/</a:t>
              </a:r>
            </a:p>
          </p:txBody>
        </p:sp>
        <p:sp>
          <p:nvSpPr>
            <p:cNvPr id="28" name="ZoneTexte 27">
              <a:extLst>
                <a:ext uri="{FF2B5EF4-FFF2-40B4-BE49-F238E27FC236}">
                  <a16:creationId xmlns:a16="http://schemas.microsoft.com/office/drawing/2014/main" id="{308A03D7-A32E-4A2F-83F9-D0608222C4D1}"/>
                </a:ext>
              </a:extLst>
            </p:cNvPr>
            <p:cNvSpPr txBox="1"/>
            <p:nvPr/>
          </p:nvSpPr>
          <p:spPr>
            <a:xfrm>
              <a:off x="1629829" y="1490684"/>
              <a:ext cx="1768281" cy="307777"/>
            </a:xfrm>
            <a:prstGeom prst="rect">
              <a:avLst/>
            </a:prstGeom>
            <a:noFill/>
            <a:ln>
              <a:solidFill>
                <a:schemeClr val="tx1"/>
              </a:solidFill>
            </a:ln>
          </p:spPr>
          <p:txBody>
            <a:bodyPr wrap="square" rtlCol="0">
              <a:spAutoFit/>
            </a:bodyPr>
            <a:lstStyle/>
            <a:p>
              <a:pPr algn="ctr"/>
              <a:r>
                <a:rPr lang="fr-FR" sz="1400" b="1" dirty="0">
                  <a:solidFill>
                    <a:srgbClr val="FF0000"/>
                  </a:solidFill>
                  <a:latin typeface="Arial" panose="020B0604020202020204" pitchFamily="34" charset="0"/>
                  <a:cs typeface="Arial" panose="020B0604020202020204" pitchFamily="34" charset="0"/>
                </a:rPr>
                <a:t>INSTITUTIONNEL</a:t>
              </a:r>
            </a:p>
          </p:txBody>
        </p:sp>
      </p:grpSp>
      <p:pic>
        <p:nvPicPr>
          <p:cNvPr id="2" name="Picture 2" descr="CCI du Var">
            <a:extLst>
              <a:ext uri="{FF2B5EF4-FFF2-40B4-BE49-F238E27FC236}">
                <a16:creationId xmlns:a16="http://schemas.microsoft.com/office/drawing/2014/main" id="{958BC50B-9BF4-0AE2-2C24-BCBBD8608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328" y="1004933"/>
            <a:ext cx="2923344" cy="109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10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ciel nocturne&#10;&#10;Description générée automatiquement">
            <a:extLst>
              <a:ext uri="{FF2B5EF4-FFF2-40B4-BE49-F238E27FC236}">
                <a16:creationId xmlns:a16="http://schemas.microsoft.com/office/drawing/2014/main" id="{4C32765A-410E-4334-8AFA-0CEF15BE3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237" y="2565497"/>
            <a:ext cx="9649011" cy="1727004"/>
          </a:xfrm>
          <a:prstGeom prst="rect">
            <a:avLst/>
          </a:prstGeom>
        </p:spPr>
      </p:pic>
    </p:spTree>
    <p:extLst>
      <p:ext uri="{BB962C8B-B14F-4D97-AF65-F5344CB8AC3E}">
        <p14:creationId xmlns:p14="http://schemas.microsoft.com/office/powerpoint/2010/main" val="2114710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CACFEBB-A29C-208B-D042-560E86AC096A}"/>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7" y="1661275"/>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7199" y="3181818"/>
              <a:ext cx="5229014" cy="2677656"/>
            </a:xfrm>
            <a:prstGeom prst="rect">
              <a:avLst/>
            </a:prstGeom>
            <a:noFill/>
          </p:spPr>
          <p:txBody>
            <a:bodyPr wrap="square" rtlCol="0">
              <a:spAutoFit/>
            </a:bodyPr>
            <a:lstStyle/>
            <a:p>
              <a:pPr algn="just"/>
              <a:r>
                <a:rPr lang="fr-FR" sz="1400" dirty="0"/>
                <a:t>Le domaine de la Commanderie de </a:t>
              </a:r>
              <a:r>
                <a:rPr lang="fr-FR" sz="1400" dirty="0" err="1"/>
                <a:t>Peyrassol</a:t>
              </a:r>
              <a:r>
                <a:rPr lang="fr-FR" sz="1400" dirty="0"/>
                <a:t> s’étend sur plus de 1000 hectares. Philippe </a:t>
              </a:r>
              <a:r>
                <a:rPr lang="fr-FR" sz="1400" dirty="0" err="1"/>
                <a:t>Austruy</a:t>
              </a:r>
              <a:r>
                <a:rPr lang="fr-FR" sz="1400" dirty="0"/>
                <a:t> et son neveu Alban  </a:t>
              </a:r>
              <a:r>
                <a:rPr lang="fr-FR" sz="1400" dirty="0" err="1"/>
                <a:t>Cacaret</a:t>
              </a:r>
              <a:r>
                <a:rPr lang="fr-FR" sz="1400" dirty="0"/>
                <a:t> font évoluer en permanence cette superbe propriété familiale. </a:t>
              </a:r>
            </a:p>
            <a:p>
              <a:pPr algn="just"/>
              <a:r>
                <a:rPr lang="fr-FR" sz="1400" dirty="0"/>
                <a:t>Amoureux de leur domaine et </a:t>
              </a:r>
              <a:r>
                <a:rPr lang="fr-FR" sz="1400" b="1" dirty="0"/>
                <a:t>soucieux du moindre détail</a:t>
              </a:r>
              <a:r>
                <a:rPr lang="fr-FR" sz="1400" dirty="0"/>
                <a:t>, ils privilégient la </a:t>
              </a:r>
              <a:r>
                <a:rPr lang="fr-FR" sz="1400" b="1" dirty="0"/>
                <a:t>chaleur de l’accueil </a:t>
              </a:r>
              <a:r>
                <a:rPr lang="fr-FR" sz="1400" dirty="0"/>
                <a:t>et souhaitent que chaque visiteur puisse partager leur </a:t>
              </a:r>
              <a:r>
                <a:rPr lang="fr-FR" sz="1400" b="1" dirty="0"/>
                <a:t>passion</a:t>
              </a:r>
              <a:r>
                <a:rPr lang="fr-FR" sz="1400" dirty="0"/>
                <a:t> du lieu.</a:t>
              </a:r>
            </a:p>
            <a:p>
              <a:pPr algn="just"/>
              <a:endParaRPr lang="fr-FR" sz="1400" dirty="0"/>
            </a:p>
            <a:p>
              <a:pPr algn="just"/>
              <a:r>
                <a:rPr lang="fr-FR" sz="1400" dirty="0"/>
                <a:t>Visite des chais et dégustation des vins de </a:t>
              </a:r>
              <a:r>
                <a:rPr lang="fr-FR" sz="1400" dirty="0" err="1"/>
                <a:t>Peyrassol</a:t>
              </a:r>
              <a:r>
                <a:rPr lang="fr-FR" sz="1400" dirty="0"/>
                <a:t>, découverte du domaine et de son parc de sculptures monumentales uniques en France, table de </a:t>
              </a:r>
              <a:r>
                <a:rPr lang="fr-FR" sz="1400" dirty="0" err="1"/>
                <a:t>Peyrassol</a:t>
              </a:r>
              <a:r>
                <a:rPr lang="fr-FR" sz="1400" dirty="0"/>
                <a:t> et chambres d’hôtes, évènements professionnels et privés, la Commanderie de </a:t>
              </a:r>
              <a:r>
                <a:rPr lang="fr-FR" sz="1400" dirty="0" err="1"/>
                <a:t>Peyrassol</a:t>
              </a:r>
              <a:r>
                <a:rPr lang="fr-FR" sz="1400" dirty="0"/>
                <a:t> est un </a:t>
              </a:r>
              <a:r>
                <a:rPr lang="fr-FR" sz="1400" b="1" dirty="0"/>
                <a:t>site d’exception</a:t>
              </a:r>
              <a:r>
                <a:rPr lang="fr-FR" sz="1400" dirty="0"/>
                <a:t> pour découvrir </a:t>
              </a:r>
              <a:r>
                <a:rPr lang="fr-FR" sz="1400" b="1" dirty="0"/>
                <a:t>l’art de vivre en Provence.</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D90000"/>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95444"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396496" y="3397831"/>
              <a:ext cx="2635705" cy="664582"/>
              <a:chOff x="2453983" y="3428961"/>
              <a:chExt cx="2014306" cy="664582"/>
            </a:xfrm>
          </p:grpSpPr>
          <p:sp>
            <p:nvSpPr>
              <p:cNvPr id="29" name="ZoneTexte 28">
                <a:extLst>
                  <a:ext uri="{FF2B5EF4-FFF2-40B4-BE49-F238E27FC236}">
                    <a16:creationId xmlns:a16="http://schemas.microsoft.com/office/drawing/2014/main" id="{8D611657-48AC-42B3-85EA-C45FB1DA37D3}"/>
                  </a:ext>
                </a:extLst>
              </p:cNvPr>
              <p:cNvSpPr txBox="1"/>
              <p:nvPr/>
            </p:nvSpPr>
            <p:spPr>
              <a:xfrm>
                <a:off x="2453983" y="3428961"/>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COMMANDERIE DE PEYRASSOL</a:t>
                </a:r>
              </a:p>
              <a:p>
                <a:r>
                  <a:rPr lang="fr-FR" sz="1200" cap="small" dirty="0">
                    <a:solidFill>
                      <a:srgbClr val="000000"/>
                    </a:solidFill>
                    <a:latin typeface="Arial" panose="020B0604020202020204" pitchFamily="34" charset="0"/>
                    <a:cs typeface="Arial" panose="020B0604020202020204" pitchFamily="34" charset="0"/>
                  </a:rPr>
                  <a:t>83340 FLASSANS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06 33 39 67 54</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292615"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alban.cacaret@peyrassol.com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090188"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https://www.peyrassol.com/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descr="Une image contenant ciel nocturne&#10;&#10;Description générée automatiquement">
              <a:extLst>
                <a:ext uri="{FF2B5EF4-FFF2-40B4-BE49-F238E27FC236}">
                  <a16:creationId xmlns:a16="http://schemas.microsoft.com/office/drawing/2014/main" id="{EC9627BE-2880-431B-835B-0593AA5620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7806" y="1701996"/>
              <a:ext cx="5056383" cy="905004"/>
            </a:xfrm>
            <a:prstGeom prst="rect">
              <a:avLst/>
            </a:prstGeom>
          </p:spPr>
        </p:pic>
        <p:sp>
          <p:nvSpPr>
            <p:cNvPr id="28" name="ZoneTexte 27">
              <a:extLst>
                <a:ext uri="{FF2B5EF4-FFF2-40B4-BE49-F238E27FC236}">
                  <a16:creationId xmlns:a16="http://schemas.microsoft.com/office/drawing/2014/main" id="{7BFD4129-8AF3-4381-A201-F2E13C11FC01}"/>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D90000"/>
                  </a:solidFill>
                  <a:latin typeface="Arial" panose="020B0604020202020204" pitchFamily="34" charset="0"/>
                  <a:cs typeface="Arial" panose="020B0604020202020204" pitchFamily="34" charset="0"/>
                </a:rPr>
                <a:t>VINS</a:t>
              </a:r>
            </a:p>
          </p:txBody>
        </p:sp>
      </p:grpSp>
    </p:spTree>
    <p:extLst>
      <p:ext uri="{BB962C8B-B14F-4D97-AF65-F5344CB8AC3E}">
        <p14:creationId xmlns:p14="http://schemas.microsoft.com/office/powerpoint/2010/main" val="351404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10;&#10;Description générée automatiquement">
            <a:extLst>
              <a:ext uri="{FF2B5EF4-FFF2-40B4-BE49-F238E27FC236}">
                <a16:creationId xmlns:a16="http://schemas.microsoft.com/office/drawing/2014/main" id="{DD8431A5-434F-4262-9905-73E25ECBB05D}"/>
              </a:ext>
            </a:extLst>
          </p:cNvPr>
          <p:cNvPicPr>
            <a:picLocks noChangeAspect="1"/>
          </p:cNvPicPr>
          <p:nvPr/>
        </p:nvPicPr>
        <p:blipFill rotWithShape="1">
          <a:blip r:embed="rId2">
            <a:extLst>
              <a:ext uri="{28A0092B-C50C-407E-A947-70E740481C1C}">
                <a14:useLocalDpi xmlns:a14="http://schemas.microsoft.com/office/drawing/2010/main" val="0"/>
              </a:ext>
            </a:extLst>
          </a:blip>
          <a:srcRect l="38493" r="8662" b="29798"/>
          <a:stretch/>
        </p:blipFill>
        <p:spPr>
          <a:xfrm>
            <a:off x="2257744" y="3079626"/>
            <a:ext cx="7676512" cy="1913288"/>
          </a:xfrm>
          <a:prstGeom prst="rect">
            <a:avLst/>
          </a:prstGeom>
        </p:spPr>
      </p:pic>
      <p:pic>
        <p:nvPicPr>
          <p:cNvPr id="5" name="Image 4">
            <a:extLst>
              <a:ext uri="{FF2B5EF4-FFF2-40B4-BE49-F238E27FC236}">
                <a16:creationId xmlns:a16="http://schemas.microsoft.com/office/drawing/2014/main" id="{CE951EE9-0E7A-44D1-B9C7-E8F0A07F039C}"/>
              </a:ext>
            </a:extLst>
          </p:cNvPr>
          <p:cNvPicPr>
            <a:picLocks noChangeAspect="1"/>
          </p:cNvPicPr>
          <p:nvPr/>
        </p:nvPicPr>
        <p:blipFill rotWithShape="1">
          <a:blip r:embed="rId2">
            <a:extLst>
              <a:ext uri="{28A0092B-C50C-407E-A947-70E740481C1C}">
                <a14:useLocalDpi xmlns:a14="http://schemas.microsoft.com/office/drawing/2010/main" val="0"/>
              </a:ext>
            </a:extLst>
          </a:blip>
          <a:srcRect r="64198" b="-14207"/>
          <a:stretch/>
        </p:blipFill>
        <p:spPr>
          <a:xfrm>
            <a:off x="4209001" y="1515024"/>
            <a:ext cx="3773998" cy="2258690"/>
          </a:xfrm>
          <a:prstGeom prst="rect">
            <a:avLst/>
          </a:prstGeom>
        </p:spPr>
      </p:pic>
    </p:spTree>
    <p:extLst>
      <p:ext uri="{BB962C8B-B14F-4D97-AF65-F5344CB8AC3E}">
        <p14:creationId xmlns:p14="http://schemas.microsoft.com/office/powerpoint/2010/main" val="1063217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079FE0DD-ACB4-90AF-9498-DE755DFF04D6}"/>
              </a:ext>
            </a:extLst>
          </p:cNvPr>
          <p:cNvGrpSpPr/>
          <p:nvPr/>
        </p:nvGrpSpPr>
        <p:grpSpPr>
          <a:xfrm>
            <a:off x="1276955" y="621233"/>
            <a:ext cx="9638090" cy="5615534"/>
            <a:chOff x="1276955" y="1242466"/>
            <a:chExt cx="9638090" cy="5615534"/>
          </a:xfrm>
        </p:grpSpPr>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969" y="3109542"/>
              <a:ext cx="5229014" cy="2893100"/>
            </a:xfrm>
            <a:prstGeom prst="rect">
              <a:avLst/>
            </a:prstGeom>
            <a:noFill/>
          </p:spPr>
          <p:txBody>
            <a:bodyPr wrap="square" rtlCol="0">
              <a:spAutoFit/>
            </a:bodyPr>
            <a:lstStyle/>
            <a:p>
              <a:r>
                <a:rPr lang="fr-FR" sz="1400" dirty="0"/>
                <a:t>Le Château Margillière se situe au milieu des vignes, </a:t>
              </a:r>
              <a:r>
                <a:rPr lang="fr-FR" sz="1400" b="1" dirty="0"/>
                <a:t>au cœur de la Provence Verte</a:t>
              </a:r>
              <a:r>
                <a:rPr lang="fr-FR" sz="1400" dirty="0"/>
                <a:t> à Brignoles sur l’aire d’appellation des Coteaux Varois en Provence.</a:t>
              </a:r>
              <a:br>
                <a:rPr lang="fr-FR" sz="1400" dirty="0"/>
              </a:br>
              <a:endParaRPr lang="fr-FR" sz="1400" dirty="0"/>
            </a:p>
            <a:p>
              <a:r>
                <a:rPr lang="fr-FR" sz="1400" dirty="0"/>
                <a:t>Ce terroir unique anciennement appelé La Rouge est </a:t>
              </a:r>
              <a:r>
                <a:rPr lang="fr-FR" sz="1400" b="1" dirty="0"/>
                <a:t>un terroir exceptionnel </a:t>
              </a:r>
              <a:r>
                <a:rPr lang="fr-FR" sz="1400" dirty="0"/>
                <a:t>pour le vignoble qui puise toute sa force de la terre.</a:t>
              </a:r>
            </a:p>
            <a:p>
              <a:endParaRPr lang="fr-FR" sz="1400" b="1" dirty="0"/>
            </a:p>
            <a:p>
              <a:r>
                <a:rPr lang="fr-FR" sz="1400" b="1" dirty="0"/>
                <a:t>Depuis 1998, la famille </a:t>
              </a:r>
              <a:r>
                <a:rPr lang="fr-FR" sz="1400" b="1" dirty="0" err="1"/>
                <a:t>Caternet</a:t>
              </a:r>
              <a:r>
                <a:rPr lang="fr-FR" sz="1400" dirty="0"/>
                <a:t> restaure et rebâtit avec soins cette ancienne magnanerie et les </a:t>
              </a:r>
              <a:r>
                <a:rPr lang="fr-FR" sz="1400" b="1" dirty="0"/>
                <a:t>bâtiments du 17ème siècle</a:t>
              </a:r>
              <a:r>
                <a:rPr lang="fr-FR" sz="1400" dirty="0"/>
                <a:t>. Lors des travaux un autel votif de l’ère romaine est ainsi retrouvé.</a:t>
              </a:r>
              <a:br>
                <a:rPr lang="fr-FR" sz="1400" dirty="0"/>
              </a:br>
              <a:r>
                <a:rPr lang="fr-FR" sz="1400" b="1" dirty="0"/>
                <a:t>En mars 2016, la Famille </a:t>
              </a:r>
              <a:r>
                <a:rPr lang="fr-FR" sz="1400" b="1" dirty="0" err="1"/>
                <a:t>Bunan</a:t>
              </a:r>
              <a:r>
                <a:rPr lang="fr-FR" sz="1400" dirty="0"/>
                <a:t> vignerons à Bandol rejoint l’activité du Château Margillière.</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0F273F"/>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2125 D79 route de cabasse</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04 94 69 05 34</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84731" cy="276999"/>
            </a:xfrm>
            <a:prstGeom prst="rect">
              <a:avLst/>
            </a:prstGeom>
            <a:noFill/>
          </p:spPr>
          <p:txBody>
            <a:bodyPr wrap="none" rtlCol="0">
              <a:spAutoFit/>
            </a:bodyPr>
            <a:lstStyle/>
            <a:p>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364218" cy="461665"/>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hlinkClick r:id="rId3"/>
                </a:rPr>
                <a:t>https://www.chateau-margilliere.com/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descr="Une image contenant texte&#10;&#10;Description générée automatiquement">
              <a:extLst>
                <a:ext uri="{FF2B5EF4-FFF2-40B4-BE49-F238E27FC236}">
                  <a16:creationId xmlns:a16="http://schemas.microsoft.com/office/drawing/2014/main" id="{08EC8E9E-759C-4281-A824-7DCF989E9CE8}"/>
                </a:ext>
              </a:extLst>
            </p:cNvPr>
            <p:cNvPicPr>
              <a:picLocks noChangeAspect="1"/>
            </p:cNvPicPr>
            <p:nvPr/>
          </p:nvPicPr>
          <p:blipFill rotWithShape="1">
            <a:blip r:embed="rId4">
              <a:extLst>
                <a:ext uri="{28A0092B-C50C-407E-A947-70E740481C1C}">
                  <a14:useLocalDpi xmlns:a14="http://schemas.microsoft.com/office/drawing/2010/main" val="0"/>
                </a:ext>
              </a:extLst>
            </a:blip>
            <a:srcRect l="38493" r="8662" b="29798"/>
            <a:stretch/>
          </p:blipFill>
          <p:spPr>
            <a:xfrm>
              <a:off x="4754562" y="2091392"/>
              <a:ext cx="2682872" cy="668677"/>
            </a:xfrm>
            <a:prstGeom prst="rect">
              <a:avLst/>
            </a:prstGeom>
          </p:spPr>
        </p:pic>
        <p:pic>
          <p:nvPicPr>
            <p:cNvPr id="28" name="Image 27">
              <a:extLst>
                <a:ext uri="{FF2B5EF4-FFF2-40B4-BE49-F238E27FC236}">
                  <a16:creationId xmlns:a16="http://schemas.microsoft.com/office/drawing/2014/main" id="{81152A71-FB2B-4327-ADA9-C9E884DD489A}"/>
                </a:ext>
              </a:extLst>
            </p:cNvPr>
            <p:cNvPicPr>
              <a:picLocks noChangeAspect="1"/>
            </p:cNvPicPr>
            <p:nvPr/>
          </p:nvPicPr>
          <p:blipFill rotWithShape="1">
            <a:blip r:embed="rId4">
              <a:extLst>
                <a:ext uri="{28A0092B-C50C-407E-A947-70E740481C1C}">
                  <a14:useLocalDpi xmlns:a14="http://schemas.microsoft.com/office/drawing/2010/main" val="0"/>
                </a:ext>
              </a:extLst>
            </a:blip>
            <a:srcRect r="64198" b="-14207"/>
            <a:stretch/>
          </p:blipFill>
          <p:spPr>
            <a:xfrm>
              <a:off x="3888487" y="1558567"/>
              <a:ext cx="1614258" cy="966113"/>
            </a:xfrm>
            <a:prstGeom prst="rect">
              <a:avLst/>
            </a:prstGeom>
          </p:spPr>
        </p:pic>
        <p:sp>
          <p:nvSpPr>
            <p:cNvPr id="30" name="ZoneTexte 29">
              <a:extLst>
                <a:ext uri="{FF2B5EF4-FFF2-40B4-BE49-F238E27FC236}">
                  <a16:creationId xmlns:a16="http://schemas.microsoft.com/office/drawing/2014/main" id="{DC8173BA-8AE2-409E-936E-F46B9F4D75AD}"/>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0E263E"/>
                  </a:solidFill>
                  <a:latin typeface="Arial" panose="020B0604020202020204" pitchFamily="34" charset="0"/>
                  <a:cs typeface="Arial" panose="020B0604020202020204" pitchFamily="34" charset="0"/>
                </a:rPr>
                <a:t>VINS</a:t>
              </a:r>
            </a:p>
          </p:txBody>
        </p:sp>
      </p:grpSp>
      <p:sp>
        <p:nvSpPr>
          <p:cNvPr id="2" name="ZoneTexte 1">
            <a:extLst>
              <a:ext uri="{FF2B5EF4-FFF2-40B4-BE49-F238E27FC236}">
                <a16:creationId xmlns:a16="http://schemas.microsoft.com/office/drawing/2014/main" id="{50929EC1-1131-5AF3-3763-B3C574E6A7AE}"/>
              </a:ext>
            </a:extLst>
          </p:cNvPr>
          <p:cNvSpPr txBox="1"/>
          <p:nvPr/>
        </p:nvSpPr>
        <p:spPr>
          <a:xfrm>
            <a:off x="2227319" y="4387181"/>
            <a:ext cx="2707088"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contact@chateau-margilliere.com</a:t>
            </a:r>
            <a:endParaRPr lang="fr-FR" sz="1200" cap="sm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05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3" name="Image 2">
            <a:extLst>
              <a:ext uri="{FF2B5EF4-FFF2-40B4-BE49-F238E27FC236}">
                <a16:creationId xmlns:a16="http://schemas.microsoft.com/office/drawing/2014/main" id="{F92F49BE-1BB5-46A7-BDEB-E873DECC9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190" y="1429947"/>
            <a:ext cx="8835620" cy="3998117"/>
          </a:xfrm>
          <a:prstGeom prst="rect">
            <a:avLst/>
          </a:prstGeom>
        </p:spPr>
      </p:pic>
    </p:spTree>
    <p:extLst>
      <p:ext uri="{BB962C8B-B14F-4D97-AF65-F5344CB8AC3E}">
        <p14:creationId xmlns:p14="http://schemas.microsoft.com/office/powerpoint/2010/main" val="55065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8A9DC0A-C6E6-DC87-8E9C-5CAD722DEDB2}"/>
              </a:ext>
            </a:extLst>
          </p:cNvPr>
          <p:cNvGrpSpPr/>
          <p:nvPr/>
        </p:nvGrpSpPr>
        <p:grpSpPr>
          <a:xfrm>
            <a:off x="1154705" y="621233"/>
            <a:ext cx="9882589" cy="5615534"/>
            <a:chOff x="1276955" y="621233"/>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49240" y="2482562"/>
              <a:ext cx="5229014" cy="2677656"/>
            </a:xfrm>
            <a:prstGeom prst="rect">
              <a:avLst/>
            </a:prstGeom>
            <a:noFill/>
          </p:spPr>
          <p:txBody>
            <a:bodyPr wrap="square" rtlCol="0">
              <a:spAutoFit/>
            </a:bodyPr>
            <a:lstStyle/>
            <a:p>
              <a:pPr algn="l"/>
              <a:r>
                <a:rPr lang="fr-FR" sz="1400" b="1" i="0" dirty="0">
                  <a:effectLst/>
                  <a:latin typeface="Hind" panose="02000000000000000000" pitchFamily="2" charset="0"/>
                </a:rPr>
                <a:t>A&amp;D Fermetures </a:t>
              </a:r>
              <a:r>
                <a:rPr lang="fr-FR" sz="1400" b="0" i="0" dirty="0">
                  <a:effectLst/>
                  <a:latin typeface="Hind" panose="02000000000000000000" pitchFamily="2" charset="0"/>
                </a:rPr>
                <a:t>est une </a:t>
              </a:r>
              <a:r>
                <a:rPr lang="fr-FR" sz="1400" b="1" i="0" dirty="0">
                  <a:effectLst/>
                  <a:latin typeface="Hind" panose="02000000000000000000" pitchFamily="2" charset="0"/>
                </a:rPr>
                <a:t>société de menuiserie et fermetures du bâtiment</a:t>
              </a:r>
              <a:r>
                <a:rPr lang="fr-FR" sz="1400" b="0" i="0" dirty="0">
                  <a:effectLst/>
                  <a:latin typeface="Hind" panose="02000000000000000000" pitchFamily="2" charset="0"/>
                </a:rPr>
                <a:t> installée à </a:t>
              </a:r>
              <a:r>
                <a:rPr lang="fr-FR" sz="1400" b="1" i="0" dirty="0">
                  <a:effectLst/>
                  <a:latin typeface="Hind" panose="02000000000000000000" pitchFamily="2" charset="0"/>
                </a:rPr>
                <a:t>Brignoles, dans le Var </a:t>
              </a:r>
              <a:r>
                <a:rPr lang="fr-FR" sz="1400" b="0" i="0" dirty="0">
                  <a:effectLst/>
                  <a:latin typeface="Hind" panose="02000000000000000000" pitchFamily="2" charset="0"/>
                </a:rPr>
                <a:t>qui travaille avec les </a:t>
              </a:r>
              <a:r>
                <a:rPr lang="fr-FR" sz="1400" b="1" i="0" dirty="0">
                  <a:effectLst/>
                  <a:latin typeface="Hind" panose="02000000000000000000" pitchFamily="2" charset="0"/>
                </a:rPr>
                <a:t>particuliers et les professionnels</a:t>
              </a:r>
              <a:r>
                <a:rPr lang="fr-FR" sz="1400" b="0" i="0" dirty="0">
                  <a:effectLst/>
                  <a:latin typeface="Hind" panose="02000000000000000000" pitchFamily="2" charset="0"/>
                </a:rPr>
                <a:t>, fournit, pose et assure le SAV de tout type de </a:t>
              </a:r>
              <a:r>
                <a:rPr lang="fr-FR" sz="1400" b="1" i="0" dirty="0">
                  <a:effectLst/>
                  <a:latin typeface="Hind" panose="02000000000000000000" pitchFamily="2" charset="0"/>
                </a:rPr>
                <a:t>menuiseries aluminium, PVC ou bois.</a:t>
              </a:r>
            </a:p>
            <a:p>
              <a:pPr algn="l"/>
              <a:endParaRPr lang="fr-FR" sz="1400" dirty="0">
                <a:latin typeface="Hind" panose="02000000000000000000" pitchFamily="2" charset="0"/>
              </a:endParaRPr>
            </a:p>
            <a:p>
              <a:pPr algn="l"/>
              <a:r>
                <a:rPr lang="fr-FR" sz="1400" b="0" i="0" dirty="0">
                  <a:effectLst/>
                  <a:latin typeface="Hind" panose="02000000000000000000" pitchFamily="2" charset="0"/>
                </a:rPr>
                <a:t>Pour des ossatures et charpentes métalliques, ou la mise en place de rideaux et grilles métalliques, A&amp;D Fermetures est également un prestataire sérieux et de qualité.</a:t>
              </a:r>
            </a:p>
            <a:p>
              <a:pPr algn="l"/>
              <a:endParaRPr lang="fr-FR" sz="1400" b="0" i="0" dirty="0">
                <a:effectLst/>
                <a:latin typeface="Hind" panose="02000000000000000000" pitchFamily="2" charset="0"/>
              </a:endParaRPr>
            </a:p>
            <a:p>
              <a:pPr algn="l"/>
              <a:r>
                <a:rPr lang="fr-FR" sz="1400" b="0" i="0" dirty="0">
                  <a:effectLst/>
                  <a:latin typeface="Hind" panose="02000000000000000000" pitchFamily="2" charset="0"/>
                </a:rPr>
                <a:t>L’entreprise assure la fabrication sur-mesure de certains de modèles et collabore exclusivement avec des partenaires reconnus sur leur marché pour la fiabilité de leurs produits.</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373815"/>
              <a:ext cx="2920027" cy="369332"/>
            </a:xfrm>
            <a:prstGeom prst="rect">
              <a:avLst/>
            </a:prstGeom>
            <a:noFill/>
          </p:spPr>
          <p:txBody>
            <a:bodyPr wrap="square" rtlCol="0">
              <a:spAutoFit/>
            </a:bodyPr>
            <a:lstStyle/>
            <a:p>
              <a:pPr algn="ctr"/>
              <a:r>
                <a:rPr lang="fr-FR" b="1" dirty="0">
                  <a:solidFill>
                    <a:srgbClr val="176FC1"/>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288 rue des lauriers</a:t>
                </a:r>
              </a:p>
              <a:p>
                <a:r>
                  <a:rPr lang="fr-FR" sz="1200" cap="small" dirty="0">
                    <a:solidFill>
                      <a:srgbClr val="000000"/>
                    </a:solidFill>
                    <a:latin typeface="Arial" panose="020B0604020202020204" pitchFamily="34" charset="0"/>
                    <a:cs typeface="Arial" panose="020B0604020202020204" pitchFamily="34" charset="0"/>
                  </a:rPr>
                  <a:t>Zac </a:t>
                </a:r>
                <a:r>
                  <a:rPr lang="fr-FR" sz="1200" cap="small" dirty="0" err="1">
                    <a:solidFill>
                      <a:srgbClr val="000000"/>
                    </a:solidFill>
                    <a:latin typeface="Arial" panose="020B0604020202020204" pitchFamily="34" charset="0"/>
                    <a:cs typeface="Arial" panose="020B0604020202020204" pitchFamily="34" charset="0"/>
                  </a:rPr>
                  <a:t>nicopolis</a:t>
                </a:r>
                <a:endParaRPr lang="fr-FR" sz="1200" cap="small" dirty="0">
                  <a:solidFill>
                    <a:srgbClr val="000000"/>
                  </a:solidFill>
                  <a:latin typeface="Arial" panose="020B0604020202020204" pitchFamily="34" charset="0"/>
                  <a:cs typeface="Arial" panose="020B0604020202020204" pitchFamily="34" charset="0"/>
                </a:endParaRP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06 09 56 36 95</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4392057"/>
              <a:ext cx="2071401"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gestion@adfermetures.com</a:t>
              </a:r>
              <a:endParaRPr lang="fr-FR" sz="1200" dirty="0">
                <a:latin typeface="Arial" panose="020B0604020202020204" pitchFamily="34" charset="0"/>
                <a:cs typeface="Arial" panose="020B0604020202020204" pitchFamily="34" charset="0"/>
              </a:endParaRPr>
            </a:p>
          </p:txBody>
        </p:sp>
        <p:sp>
          <p:nvSpPr>
            <p:cNvPr id="40" name="ZoneTexte 39">
              <a:extLst>
                <a:ext uri="{FF2B5EF4-FFF2-40B4-BE49-F238E27FC236}">
                  <a16:creationId xmlns:a16="http://schemas.microsoft.com/office/drawing/2014/main" id="{B26ABE72-3026-4F63-9599-89785B2BAECF}"/>
                </a:ext>
              </a:extLst>
            </p:cNvPr>
            <p:cNvSpPr txBox="1"/>
            <p:nvPr/>
          </p:nvSpPr>
          <p:spPr>
            <a:xfrm>
              <a:off x="2687555" y="3945567"/>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263652"/>
              <a:ext cx="2602700"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https://www.ad-fermetures-var.com/</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629829" y="869451"/>
              <a:ext cx="1341971" cy="307777"/>
            </a:xfrm>
            <a:prstGeom prst="rect">
              <a:avLst/>
            </a:prstGeom>
            <a:noFill/>
            <a:ln>
              <a:solidFill>
                <a:schemeClr val="tx1"/>
              </a:solidFill>
            </a:ln>
          </p:spPr>
          <p:txBody>
            <a:bodyPr wrap="square" rtlCol="0">
              <a:spAutoFit/>
            </a:bodyPr>
            <a:lstStyle/>
            <a:p>
              <a:pPr algn="ctr"/>
              <a:r>
                <a:rPr lang="fr-FR" sz="1400" b="1" dirty="0">
                  <a:solidFill>
                    <a:srgbClr val="176FC1"/>
                  </a:solidFill>
                  <a:latin typeface="Arial" panose="020B0604020202020204" pitchFamily="34" charset="0"/>
                  <a:cs typeface="Arial" panose="020B0604020202020204" pitchFamily="34" charset="0"/>
                </a:rPr>
                <a:t>MENUISERIE</a:t>
              </a:r>
            </a:p>
          </p:txBody>
        </p:sp>
      </p:grpSp>
      <p:pic>
        <p:nvPicPr>
          <p:cNvPr id="3074" name="Picture 2" descr="AD Fermetures | Brignoles">
            <a:extLst>
              <a:ext uri="{FF2B5EF4-FFF2-40B4-BE49-F238E27FC236}">
                <a16:creationId xmlns:a16="http://schemas.microsoft.com/office/drawing/2014/main" id="{877F4C76-423A-6F49-D39C-61199E3B2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327" y="849823"/>
            <a:ext cx="1690842" cy="127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30490" y="2496619"/>
            <a:ext cx="5229014" cy="2462213"/>
          </a:xfrm>
          <a:prstGeom prst="rect">
            <a:avLst/>
          </a:prstGeom>
          <a:noFill/>
        </p:spPr>
        <p:txBody>
          <a:bodyPr wrap="square" rtlCol="0">
            <a:spAutoFit/>
          </a:bodyPr>
          <a:lstStyle/>
          <a:p>
            <a:pPr algn="just"/>
            <a:r>
              <a:rPr lang="fr-FR" sz="1400" dirty="0"/>
              <a:t>CIC accompagne ses clients depuis 1859 dans la gestion de leurs </a:t>
            </a:r>
            <a:r>
              <a:rPr lang="fr-FR" sz="1400" b="1" dirty="0"/>
              <a:t>intérêts financiers professionnels et privés</a:t>
            </a:r>
            <a:r>
              <a:rPr lang="fr-FR" sz="1400" dirty="0"/>
              <a:t>. Au sein d'un groupe national fortement implanté dans la vie économique régionale et ouvert sur l'international, CIC Banque Privée offre des services à </a:t>
            </a:r>
            <a:r>
              <a:rPr lang="fr-FR" sz="1400" b="1" dirty="0"/>
              <a:t>forte valeur ajoutée</a:t>
            </a:r>
            <a:r>
              <a:rPr lang="fr-FR" sz="1400" dirty="0"/>
              <a:t> dans les domaines de l'ingénierie financière et patrimoniale, de l'allocation d'actifs, et de la gestion financière, dans le cadre d'une relation bancaire globale.</a:t>
            </a:r>
          </a:p>
          <a:p>
            <a:pPr algn="just"/>
            <a:endParaRPr lang="fr-FR" sz="1400" dirty="0"/>
          </a:p>
          <a:p>
            <a:pPr algn="just"/>
            <a:r>
              <a:rPr lang="fr-FR" sz="1400" dirty="0">
                <a:cs typeface="Arial" panose="020B0604020202020204" pitchFamily="34" charset="0"/>
              </a:rPr>
              <a:t>Fort de l'expérience du CIC acquise dans l'accompagnement des entreprises, votre </a:t>
            </a:r>
            <a:r>
              <a:rPr lang="fr-FR" sz="1400" b="1" dirty="0">
                <a:cs typeface="Arial" panose="020B0604020202020204" pitchFamily="34" charset="0"/>
              </a:rPr>
              <a:t>banquier privé </a:t>
            </a:r>
            <a:r>
              <a:rPr lang="fr-FR" sz="1400" dirty="0">
                <a:cs typeface="Arial" panose="020B0604020202020204" pitchFamily="34" charset="0"/>
              </a:rPr>
              <a:t>mobilise les </a:t>
            </a:r>
            <a:r>
              <a:rPr lang="fr-FR" sz="1400" b="1" dirty="0">
                <a:cs typeface="Arial" panose="020B0604020202020204" pitchFamily="34" charset="0"/>
              </a:rPr>
              <a:t>meilleures expertises </a:t>
            </a:r>
            <a:r>
              <a:rPr lang="fr-FR" sz="1400" dirty="0">
                <a:cs typeface="Arial" panose="020B0604020202020204" pitchFamily="34" charset="0"/>
              </a:rPr>
              <a:t>en vue d'optimiser vos actifs entrepreneuriaux. </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018289"/>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latin typeface="Arial" panose="020B0604020202020204" pitchFamily="34" charset="0"/>
                  <a:cs typeface="Arial" panose="020B0604020202020204" pitchFamily="34" charset="0"/>
                </a:rPr>
                <a:t>327 AV. ST JEAN</a:t>
              </a:r>
            </a:p>
            <a:p>
              <a:r>
                <a:rPr lang="fr-FR" sz="1200" cap="small" dirty="0">
                  <a:latin typeface="Arial" panose="020B0604020202020204" pitchFamily="34" charset="0"/>
                  <a:cs typeface="Arial" panose="020B0604020202020204" pitchFamily="34" charset="0"/>
                </a:rPr>
                <a:t>83170 BRIGNOLES</a:t>
              </a: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1672253"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claire.caternet@cic.fr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0" name="ZoneTexte 39">
            <a:extLst>
              <a:ext uri="{FF2B5EF4-FFF2-40B4-BE49-F238E27FC236}">
                <a16:creationId xmlns:a16="http://schemas.microsoft.com/office/drawing/2014/main" id="{B26ABE72-3026-4F63-9599-89785B2BAECF}"/>
              </a:ext>
            </a:extLst>
          </p:cNvPr>
          <p:cNvSpPr txBox="1"/>
          <p:nvPr/>
        </p:nvSpPr>
        <p:spPr>
          <a:xfrm>
            <a:off x="2560335" y="363297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06 09 08 57 43</a:t>
            </a:r>
            <a:endParaRPr lang="fr-FR" sz="1200" cap="small"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1383264"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https://www.cic.fr</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341971" cy="307777"/>
          </a:xfrm>
          <a:prstGeom prst="rect">
            <a:avLst/>
          </a:prstGeom>
          <a:noFill/>
          <a:ln>
            <a:solidFill>
              <a:schemeClr val="tx1"/>
            </a:solidFill>
          </a:ln>
        </p:spPr>
        <p:txBody>
          <a:bodyPr wrap="square" rtlCol="0">
            <a:spAutoFit/>
          </a:bodyPr>
          <a:lstStyle/>
          <a:p>
            <a:pPr algn="ctr"/>
            <a:r>
              <a:rPr lang="fr-FR" sz="1400" b="1" dirty="0">
                <a:solidFill>
                  <a:srgbClr val="0F228B"/>
                </a:solidFill>
                <a:latin typeface="Arial" panose="020B0604020202020204" pitchFamily="34" charset="0"/>
                <a:cs typeface="Arial" panose="020B0604020202020204" pitchFamily="34" charset="0"/>
              </a:rPr>
              <a:t>BANQUE</a:t>
            </a:r>
          </a:p>
        </p:txBody>
      </p:sp>
      <p:pic>
        <p:nvPicPr>
          <p:cNvPr id="22" name="Image 21">
            <a:extLst>
              <a:ext uri="{FF2B5EF4-FFF2-40B4-BE49-F238E27FC236}">
                <a16:creationId xmlns:a16="http://schemas.microsoft.com/office/drawing/2014/main" id="{878379A0-337D-7C67-7C72-28CAB1F38C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705" y="919985"/>
            <a:ext cx="2664085" cy="1205498"/>
          </a:xfrm>
          <a:prstGeom prst="rect">
            <a:avLst/>
          </a:prstGeom>
        </p:spPr>
      </p:pic>
    </p:spTree>
    <p:extLst>
      <p:ext uri="{BB962C8B-B14F-4D97-AF65-F5344CB8AC3E}">
        <p14:creationId xmlns:p14="http://schemas.microsoft.com/office/powerpoint/2010/main" val="183572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7A347D1C-C4CE-C5EA-34A1-F34665DF8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432" y="722376"/>
            <a:ext cx="7565136" cy="5413248"/>
          </a:xfrm>
          <a:prstGeom prst="rect">
            <a:avLst/>
          </a:prstGeom>
        </p:spPr>
      </p:pic>
    </p:spTree>
    <p:extLst>
      <p:ext uri="{BB962C8B-B14F-4D97-AF65-F5344CB8AC3E}">
        <p14:creationId xmlns:p14="http://schemas.microsoft.com/office/powerpoint/2010/main" val="312513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61406DBF-18DB-0D52-250E-54DFD099D83F}"/>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305848" y="1478102"/>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969" y="3301942"/>
              <a:ext cx="5229014" cy="2246769"/>
            </a:xfrm>
            <a:prstGeom prst="rect">
              <a:avLst/>
            </a:prstGeom>
            <a:noFill/>
          </p:spPr>
          <p:txBody>
            <a:bodyPr wrap="square" rtlCol="0">
              <a:spAutoFit/>
            </a:bodyPr>
            <a:lstStyle/>
            <a:p>
              <a:pPr algn="just"/>
              <a:r>
                <a:rPr lang="fr-FR" sz="1400" dirty="0"/>
                <a:t>Depuis 1994, </a:t>
              </a:r>
              <a:r>
                <a:rPr lang="fr-FR" sz="1400" b="1" dirty="0"/>
                <a:t>CO.GEX.BAT</a:t>
              </a:r>
              <a:r>
                <a:rPr lang="fr-FR" sz="1400" dirty="0"/>
                <a:t>, situé à </a:t>
              </a:r>
              <a:r>
                <a:rPr lang="fr-FR" sz="1400" b="1" dirty="0"/>
                <a:t>Brignoles</a:t>
              </a:r>
              <a:r>
                <a:rPr lang="fr-FR" sz="1400" dirty="0"/>
                <a:t> réalise toute votre petite </a:t>
              </a:r>
              <a:r>
                <a:rPr lang="fr-FR" sz="1400" b="1" dirty="0"/>
                <a:t>maçonnerie</a:t>
              </a:r>
              <a:r>
                <a:rPr lang="fr-FR" sz="1400" dirty="0"/>
                <a:t>. Spécialisé et certifié dans les diagnostics avant travaux et démolition : Amiante, Plomb, Termites. Nous pouvons réaliser l'ensemble des </a:t>
              </a:r>
              <a:r>
                <a:rPr lang="fr-FR" sz="1400" b="1" dirty="0"/>
                <a:t>diagnostics immobiliers</a:t>
              </a:r>
              <a:r>
                <a:rPr lang="fr-FR" sz="1400" dirty="0"/>
                <a:t> obligatoires de votre </a:t>
              </a:r>
              <a:r>
                <a:rPr lang="fr-FR" sz="1400" b="1" dirty="0"/>
                <a:t>bien</a:t>
              </a:r>
              <a:r>
                <a:rPr lang="fr-FR" sz="1400" dirty="0"/>
                <a:t> </a:t>
              </a:r>
              <a:br>
                <a:rPr lang="fr-FR" sz="1400" dirty="0"/>
              </a:br>
              <a:r>
                <a:rPr lang="fr-FR" sz="1400" dirty="0"/>
                <a:t> </a:t>
              </a:r>
              <a:br>
                <a:rPr lang="fr-FR" sz="1400" dirty="0"/>
              </a:br>
              <a:r>
                <a:rPr lang="fr-FR" sz="1400" dirty="0"/>
                <a:t>Aujourd'hui, une équipe de 6 personnes est à votre disposition pour vous écouter, vous conseiller et répondre à vos attentes. La qualité de nos expertises est garantie par notre agrément </a:t>
              </a:r>
              <a:r>
                <a:rPr lang="fr-FR" sz="1400" b="1" dirty="0"/>
                <a:t>Qualixpert</a:t>
              </a:r>
              <a:r>
                <a:rPr lang="fr-FR" sz="1400" dirty="0"/>
                <a:t>. Nous intervenons sur le </a:t>
              </a:r>
              <a:r>
                <a:rPr lang="fr-FR" sz="1400" b="1" dirty="0"/>
                <a:t>département du Var et les départements limitrophes.</a:t>
              </a:r>
              <a:r>
                <a:rPr lang="fr-FR" sz="1400" dirty="0"/>
                <a:t>  </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626262"/>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11 RUE DE GRAND DANTELLE</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683748"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Jean-françois.lattugoni@wanadoo.fr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0" name="ZoneTexte 39">
              <a:extLst>
                <a:ext uri="{FF2B5EF4-FFF2-40B4-BE49-F238E27FC236}">
                  <a16:creationId xmlns:a16="http://schemas.microsoft.com/office/drawing/2014/main" id="{B26ABE72-3026-4F63-9599-89785B2BAECF}"/>
                </a:ext>
              </a:extLst>
            </p:cNvPr>
            <p:cNvSpPr txBox="1"/>
            <p:nvPr/>
          </p:nvSpPr>
          <p:spPr>
            <a:xfrm>
              <a:off x="2691281" y="4284815"/>
              <a:ext cx="1207382" cy="276999"/>
            </a:xfrm>
            <a:prstGeom prst="rect">
              <a:avLst/>
            </a:prstGeom>
            <a:noFill/>
          </p:spPr>
          <p:txBody>
            <a:bodyPr wrap="none" rtlCol="0">
              <a:spAutoFit/>
            </a:bodyPr>
            <a:lstStyle/>
            <a:p>
              <a:r>
                <a:rPr lang="fr-FR" sz="1200" b="0" i="0" u="none" strike="noStrike" cap="small" dirty="0">
                  <a:solidFill>
                    <a:srgbClr val="000000"/>
                  </a:solidFill>
                  <a:effectLst/>
                  <a:latin typeface="Arial" panose="020B0604020202020204" pitchFamily="34" charset="0"/>
                  <a:cs typeface="Arial" panose="020B0604020202020204" pitchFamily="34" charset="0"/>
                </a:rPr>
                <a:t>04 94 72 00 46</a:t>
              </a:r>
              <a:endParaRPr lang="fr-FR" sz="1200" cap="small"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490938"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https://www.cogexbat-lattugoni.fr/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C31EEA3D-3AEF-4659-BEB0-D63647BE1283}"/>
                </a:ext>
              </a:extLst>
            </p:cNvPr>
            <p:cNvSpPr txBox="1"/>
            <p:nvPr/>
          </p:nvSpPr>
          <p:spPr>
            <a:xfrm>
              <a:off x="1629829" y="1497034"/>
              <a:ext cx="1341971" cy="307777"/>
            </a:xfrm>
            <a:prstGeom prst="rect">
              <a:avLst/>
            </a:prstGeom>
            <a:noFill/>
            <a:ln>
              <a:solidFill>
                <a:schemeClr val="tx1"/>
              </a:solidFill>
            </a:ln>
          </p:spPr>
          <p:txBody>
            <a:bodyPr wrap="square" rtlCol="0">
              <a:spAutoFit/>
            </a:bodyPr>
            <a:lstStyle/>
            <a:p>
              <a:pPr algn="ctr"/>
              <a:r>
                <a:rPr lang="fr-FR" sz="1400" b="1" dirty="0">
                  <a:solidFill>
                    <a:srgbClr val="626262"/>
                  </a:solidFill>
                  <a:latin typeface="Arial" panose="020B0604020202020204" pitchFamily="34" charset="0"/>
                  <a:cs typeface="Arial" panose="020B0604020202020204" pitchFamily="34" charset="0"/>
                </a:rPr>
                <a:t>DIAGNOSTIC</a:t>
              </a:r>
            </a:p>
          </p:txBody>
        </p:sp>
      </p:grpSp>
      <p:pic>
        <p:nvPicPr>
          <p:cNvPr id="5" name="Image 4">
            <a:extLst>
              <a:ext uri="{FF2B5EF4-FFF2-40B4-BE49-F238E27FC236}">
                <a16:creationId xmlns:a16="http://schemas.microsoft.com/office/drawing/2014/main" id="{1F268B0F-7165-5B1F-7DA3-57CD23381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3719" y="878278"/>
            <a:ext cx="1840290" cy="1316823"/>
          </a:xfrm>
          <a:prstGeom prst="rect">
            <a:avLst/>
          </a:prstGeom>
        </p:spPr>
      </p:pic>
    </p:spTree>
    <p:extLst>
      <p:ext uri="{BB962C8B-B14F-4D97-AF65-F5344CB8AC3E}">
        <p14:creationId xmlns:p14="http://schemas.microsoft.com/office/powerpoint/2010/main" val="201716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dirty="0"/>
          </a:p>
        </p:txBody>
      </p:sp>
      <p:pic>
        <p:nvPicPr>
          <p:cNvPr id="4" name="Image 3">
            <a:extLst>
              <a:ext uri="{FF2B5EF4-FFF2-40B4-BE49-F238E27FC236}">
                <a16:creationId xmlns:a16="http://schemas.microsoft.com/office/drawing/2014/main" id="{9DAEC24A-D757-53B8-7230-B231C64B4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730" y="1433234"/>
            <a:ext cx="8878539" cy="3991532"/>
          </a:xfrm>
          <a:prstGeom prst="rect">
            <a:avLst/>
          </a:prstGeom>
        </p:spPr>
      </p:pic>
    </p:spTree>
    <p:extLst>
      <p:ext uri="{BB962C8B-B14F-4D97-AF65-F5344CB8AC3E}">
        <p14:creationId xmlns:p14="http://schemas.microsoft.com/office/powerpoint/2010/main" val="3922765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9BC3F0E-49F2-36E0-16E6-ADD57D9C0CBE}"/>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AB76E4B8-CBE2-75DF-16B5-B3B4E26402DF}"/>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27" name="Rectangle 26">
            <a:extLst>
              <a:ext uri="{FF2B5EF4-FFF2-40B4-BE49-F238E27FC236}">
                <a16:creationId xmlns:a16="http://schemas.microsoft.com/office/drawing/2014/main" id="{79F14D31-6873-693C-549B-1DE6E053A380}"/>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8" name="Connecteur droit 27">
            <a:extLst>
              <a:ext uri="{FF2B5EF4-FFF2-40B4-BE49-F238E27FC236}">
                <a16:creationId xmlns:a16="http://schemas.microsoft.com/office/drawing/2014/main" id="{59C10802-B134-8D8C-32F1-7AB3CAFCE55F}"/>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9" name="Connecteur droit 28">
            <a:extLst>
              <a:ext uri="{FF2B5EF4-FFF2-40B4-BE49-F238E27FC236}">
                <a16:creationId xmlns:a16="http://schemas.microsoft.com/office/drawing/2014/main" id="{C7E5CC43-5A6C-D38D-DC4B-C186A201C573}"/>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5D44967F-27BF-8E34-C456-91DF75F7CF96}"/>
              </a:ext>
            </a:extLst>
          </p:cNvPr>
          <p:cNvSpPr txBox="1"/>
          <p:nvPr/>
        </p:nvSpPr>
        <p:spPr>
          <a:xfrm>
            <a:off x="4954309" y="2482563"/>
            <a:ext cx="5388236" cy="2246769"/>
          </a:xfrm>
          <a:prstGeom prst="rect">
            <a:avLst/>
          </a:prstGeom>
          <a:noFill/>
        </p:spPr>
        <p:txBody>
          <a:bodyPr wrap="square" rtlCol="0">
            <a:spAutoFit/>
          </a:bodyPr>
          <a:lstStyle/>
          <a:p>
            <a:r>
              <a:rPr lang="fr-FR" sz="1400" b="1" dirty="0">
                <a:effectLst/>
                <a:latin typeface="Calibri" panose="020F0502020204030204" pitchFamily="34" charset="0"/>
                <a:ea typeface="Calibri" panose="020F0502020204030204" pitchFamily="34" charset="0"/>
              </a:rPr>
              <a:t>CPA</a:t>
            </a:r>
            <a:r>
              <a:rPr lang="fr-FR" sz="1400" dirty="0">
                <a:effectLst/>
                <a:latin typeface="Calibri" panose="020F0502020204030204" pitchFamily="34" charset="0"/>
                <a:ea typeface="Calibri" panose="020F0502020204030204" pitchFamily="34" charset="0"/>
              </a:rPr>
              <a:t> est une référence dans le </a:t>
            </a:r>
            <a:r>
              <a:rPr lang="fr-FR" sz="1400" b="1" dirty="0">
                <a:effectLst/>
                <a:latin typeface="Calibri" panose="020F0502020204030204" pitchFamily="34" charset="0"/>
                <a:ea typeface="Calibri" panose="020F0502020204030204" pitchFamily="34" charset="0"/>
              </a:rPr>
              <a:t>commerce de gros dans le monde de la peinture, de la façade, des revêtements de sols et de la décoration </a:t>
            </a:r>
            <a:r>
              <a:rPr lang="fr-FR" sz="1400" dirty="0">
                <a:effectLst/>
                <a:latin typeface="Calibri" panose="020F0502020204030204" pitchFamily="34" charset="0"/>
                <a:ea typeface="Calibri" panose="020F0502020204030204" pitchFamily="34" charset="0"/>
              </a:rPr>
              <a:t>fort de ses 6 agences situées </a:t>
            </a:r>
            <a:r>
              <a:rPr lang="fr-FR" sz="1400" b="1" dirty="0">
                <a:effectLst/>
                <a:latin typeface="Calibri" panose="020F0502020204030204" pitchFamily="34" charset="0"/>
                <a:ea typeface="Calibri" panose="020F0502020204030204" pitchFamily="34" charset="0"/>
              </a:rPr>
              <a:t>de Monaco à Brignoles</a:t>
            </a:r>
            <a:r>
              <a:rPr lang="fr-FR" sz="1400" dirty="0">
                <a:effectLst/>
                <a:latin typeface="Calibri" panose="020F0502020204030204" pitchFamily="34" charset="0"/>
                <a:ea typeface="Calibri" panose="020F0502020204030204" pitchFamily="34" charset="0"/>
              </a:rPr>
              <a:t>.  </a:t>
            </a:r>
          </a:p>
          <a:p>
            <a:endParaRPr lang="fr-FR" sz="1400" dirty="0">
              <a:latin typeface="Calibri" panose="020F0502020204030204" pitchFamily="34" charset="0"/>
              <a:ea typeface="Calibri" panose="020F0502020204030204" pitchFamily="34" charset="0"/>
            </a:endParaRPr>
          </a:p>
          <a:p>
            <a:r>
              <a:rPr lang="fr-FR" sz="1400" dirty="0">
                <a:effectLst/>
                <a:latin typeface="Calibri" panose="020F0502020204030204" pitchFamily="34" charset="0"/>
                <a:ea typeface="Calibri" panose="020F0502020204030204" pitchFamily="34" charset="0"/>
              </a:rPr>
              <a:t>La société  offre </a:t>
            </a:r>
            <a:r>
              <a:rPr lang="fr-FR" sz="1400" b="1" dirty="0">
                <a:effectLst/>
                <a:latin typeface="Calibri" panose="020F0502020204030204" pitchFamily="34" charset="0"/>
                <a:ea typeface="Calibri" panose="020F0502020204030204" pitchFamily="34" charset="0"/>
              </a:rPr>
              <a:t>conseils et produits de qualité </a:t>
            </a:r>
            <a:r>
              <a:rPr lang="fr-FR" sz="1400" dirty="0">
                <a:effectLst/>
                <a:latin typeface="Calibri" panose="020F0502020204030204" pitchFamily="34" charset="0"/>
                <a:ea typeface="Calibri" panose="020F0502020204030204" pitchFamily="34" charset="0"/>
              </a:rPr>
              <a:t>à ses clients </a:t>
            </a:r>
            <a:r>
              <a:rPr lang="fr-FR" sz="1400" b="1" dirty="0">
                <a:effectLst/>
                <a:latin typeface="Calibri" panose="020F0502020204030204" pitchFamily="34" charset="0"/>
                <a:ea typeface="Calibri" panose="020F0502020204030204" pitchFamily="34" charset="0"/>
              </a:rPr>
              <a:t>professionnels comme particuliers depuis plus de 20 ans</a:t>
            </a:r>
            <a:r>
              <a:rPr lang="fr-FR" sz="1400" dirty="0">
                <a:effectLst/>
                <a:latin typeface="Calibri" panose="020F0502020204030204" pitchFamily="34" charset="0"/>
                <a:ea typeface="Calibri" panose="020F0502020204030204" pitchFamily="34" charset="0"/>
              </a:rPr>
              <a:t>. </a:t>
            </a:r>
          </a:p>
          <a:p>
            <a:endParaRPr lang="fr-FR" sz="1400" dirty="0">
              <a:latin typeface="Calibri" panose="020F0502020204030204" pitchFamily="34" charset="0"/>
              <a:ea typeface="Calibri" panose="020F0502020204030204" pitchFamily="34" charset="0"/>
            </a:endParaRPr>
          </a:p>
          <a:p>
            <a:r>
              <a:rPr lang="fr-FR" sz="1400" b="1" dirty="0">
                <a:effectLst/>
                <a:latin typeface="Calibri" panose="020F0502020204030204" pitchFamily="34" charset="0"/>
                <a:ea typeface="Calibri" panose="020F0502020204030204" pitchFamily="34" charset="0"/>
              </a:rPr>
              <a:t>Notre mission ? Faciliter vos travaux ! </a:t>
            </a:r>
          </a:p>
          <a:p>
            <a:r>
              <a:rPr lang="fr-FR" sz="1400" dirty="0">
                <a:effectLst/>
                <a:latin typeface="Calibri" panose="020F0502020204030204" pitchFamily="34" charset="0"/>
                <a:ea typeface="Calibri" panose="020F0502020204030204" pitchFamily="34" charset="0"/>
              </a:rPr>
              <a:t>Nos </a:t>
            </a:r>
            <a:r>
              <a:rPr lang="fr-FR" sz="1400" b="1" dirty="0">
                <a:effectLst/>
                <a:latin typeface="Calibri" panose="020F0502020204030204" pitchFamily="34" charset="0"/>
                <a:ea typeface="Calibri" panose="020F0502020204030204" pitchFamily="34" charset="0"/>
              </a:rPr>
              <a:t>équipes expertes </a:t>
            </a:r>
            <a:r>
              <a:rPr lang="fr-FR" sz="1400" dirty="0">
                <a:effectLst/>
                <a:latin typeface="Calibri" panose="020F0502020204030204" pitchFamily="34" charset="0"/>
                <a:ea typeface="Calibri" panose="020F0502020204030204" pitchFamily="34" charset="0"/>
              </a:rPr>
              <a:t>sont à votre disposition pour vous </a:t>
            </a:r>
            <a:r>
              <a:rPr lang="fr-FR" sz="1400" b="1" dirty="0">
                <a:effectLst/>
                <a:latin typeface="Calibri" panose="020F0502020204030204" pitchFamily="34" charset="0"/>
                <a:ea typeface="Calibri" panose="020F0502020204030204" pitchFamily="34" charset="0"/>
              </a:rPr>
              <a:t>accompagner et vous conseiller.</a:t>
            </a:r>
          </a:p>
        </p:txBody>
      </p:sp>
      <p:sp>
        <p:nvSpPr>
          <p:cNvPr id="31" name="ZoneTexte 30">
            <a:extLst>
              <a:ext uri="{FF2B5EF4-FFF2-40B4-BE49-F238E27FC236}">
                <a16:creationId xmlns:a16="http://schemas.microsoft.com/office/drawing/2014/main" id="{3FCEE798-EC98-7D8E-7B28-226C31701F21}"/>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D90E8C"/>
                </a:solidFill>
                <a:latin typeface="Arial" panose="020B0604020202020204" pitchFamily="34" charset="0"/>
                <a:cs typeface="Arial" panose="020B0604020202020204" pitchFamily="34" charset="0"/>
              </a:rPr>
              <a:t>Contact</a:t>
            </a:r>
          </a:p>
        </p:txBody>
      </p:sp>
      <p:sp>
        <p:nvSpPr>
          <p:cNvPr id="32" name="ZoneTexte 31">
            <a:extLst>
              <a:ext uri="{FF2B5EF4-FFF2-40B4-BE49-F238E27FC236}">
                <a16:creationId xmlns:a16="http://schemas.microsoft.com/office/drawing/2014/main" id="{E26FEA03-A0F1-97AB-26CD-A346C57C057F}"/>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C565F1F0-806E-D864-887A-647569077980}"/>
              </a:ext>
            </a:extLst>
          </p:cNvPr>
          <p:cNvGrpSpPr/>
          <p:nvPr/>
        </p:nvGrpSpPr>
        <p:grpSpPr>
          <a:xfrm>
            <a:off x="2405713" y="2807767"/>
            <a:ext cx="2014306" cy="664543"/>
            <a:chOff x="2485239" y="3429000"/>
            <a:chExt cx="2014306" cy="664543"/>
          </a:xfrm>
        </p:grpSpPr>
        <p:sp>
          <p:nvSpPr>
            <p:cNvPr id="34" name="ZoneTexte 33">
              <a:extLst>
                <a:ext uri="{FF2B5EF4-FFF2-40B4-BE49-F238E27FC236}">
                  <a16:creationId xmlns:a16="http://schemas.microsoft.com/office/drawing/2014/main" id="{23F128F7-F917-C97F-CE83-DF2C6F5D14CC}"/>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77 BD BONAVAL</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5" name="ZoneTexte 34">
              <a:extLst>
                <a:ext uri="{FF2B5EF4-FFF2-40B4-BE49-F238E27FC236}">
                  <a16:creationId xmlns:a16="http://schemas.microsoft.com/office/drawing/2014/main" id="{B4523FAB-816E-5F9E-0534-0F43A7862F18}"/>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6" name="ZoneTexte 35">
            <a:extLst>
              <a:ext uri="{FF2B5EF4-FFF2-40B4-BE49-F238E27FC236}">
                <a16:creationId xmlns:a16="http://schemas.microsoft.com/office/drawing/2014/main" id="{214C6F9D-5E76-230F-430A-D68C058AF4FE}"/>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7" name="ZoneTexte 36">
            <a:extLst>
              <a:ext uri="{FF2B5EF4-FFF2-40B4-BE49-F238E27FC236}">
                <a16:creationId xmlns:a16="http://schemas.microsoft.com/office/drawing/2014/main" id="{137C28FC-A6DB-6AA0-5CBA-5AC537434184}"/>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04 83 66 06 20</a:t>
            </a:r>
            <a:endParaRPr lang="fr-FR" sz="1200" cap="small" dirty="0">
              <a:latin typeface="Arial" panose="020B0604020202020204" pitchFamily="34" charset="0"/>
              <a:cs typeface="Arial" panose="020B0604020202020204" pitchFamily="34" charset="0"/>
            </a:endParaRPr>
          </a:p>
        </p:txBody>
      </p:sp>
      <p:sp>
        <p:nvSpPr>
          <p:cNvPr id="38" name="ZoneTexte 37">
            <a:extLst>
              <a:ext uri="{FF2B5EF4-FFF2-40B4-BE49-F238E27FC236}">
                <a16:creationId xmlns:a16="http://schemas.microsoft.com/office/drawing/2014/main" id="{F697C0FD-21A0-FEF8-CDED-93D64D5E65F0}"/>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9" name="ZoneTexte 38">
            <a:extLst>
              <a:ext uri="{FF2B5EF4-FFF2-40B4-BE49-F238E27FC236}">
                <a16:creationId xmlns:a16="http://schemas.microsoft.com/office/drawing/2014/main" id="{2354D6DA-C7BE-9EBF-638F-D700C880AACC}"/>
              </a:ext>
            </a:extLst>
          </p:cNvPr>
          <p:cNvSpPr txBox="1"/>
          <p:nvPr/>
        </p:nvSpPr>
        <p:spPr>
          <a:xfrm>
            <a:off x="2032496" y="4392057"/>
            <a:ext cx="1856598"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cpabrignoles@cpa06.fr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088C5C19-3C61-FEA0-AFD0-6BD71A2E086B}"/>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8493A7DD-62D8-D1A4-3502-15A1ADEC9FC4}"/>
              </a:ext>
            </a:extLst>
          </p:cNvPr>
          <p:cNvSpPr txBox="1"/>
          <p:nvPr/>
        </p:nvSpPr>
        <p:spPr>
          <a:xfrm>
            <a:off x="2405713" y="5263652"/>
            <a:ext cx="1192506"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www.cpa06.fr/</a:t>
            </a:r>
            <a:r>
              <a:rPr lang="fr-FR" sz="1200" dirty="0">
                <a:latin typeface="Arial" panose="020B0604020202020204" pitchFamily="34" charset="0"/>
                <a:cs typeface="Arial" panose="020B0604020202020204" pitchFamily="34" charset="0"/>
              </a:rPr>
              <a:t> </a:t>
            </a:r>
          </a:p>
        </p:txBody>
      </p:sp>
      <p:sp>
        <p:nvSpPr>
          <p:cNvPr id="44" name="ZoneTexte 43">
            <a:extLst>
              <a:ext uri="{FF2B5EF4-FFF2-40B4-BE49-F238E27FC236}">
                <a16:creationId xmlns:a16="http://schemas.microsoft.com/office/drawing/2014/main" id="{0BF479F3-BB98-3C71-698F-8F59C4C1B1AE}"/>
              </a:ext>
            </a:extLst>
          </p:cNvPr>
          <p:cNvSpPr txBox="1"/>
          <p:nvPr/>
        </p:nvSpPr>
        <p:spPr>
          <a:xfrm>
            <a:off x="1507579" y="869451"/>
            <a:ext cx="1723893" cy="307777"/>
          </a:xfrm>
          <a:prstGeom prst="rect">
            <a:avLst/>
          </a:prstGeom>
          <a:noFill/>
          <a:ln>
            <a:solidFill>
              <a:schemeClr val="tx1"/>
            </a:solidFill>
          </a:ln>
        </p:spPr>
        <p:txBody>
          <a:bodyPr wrap="square" rtlCol="0">
            <a:spAutoFit/>
          </a:bodyPr>
          <a:lstStyle/>
          <a:p>
            <a:pPr algn="ctr"/>
            <a:r>
              <a:rPr lang="fr-FR" sz="1400" b="1" dirty="0">
                <a:solidFill>
                  <a:srgbClr val="D90E8C"/>
                </a:solidFill>
                <a:latin typeface="Arial" panose="020B0604020202020204" pitchFamily="34" charset="0"/>
                <a:cs typeface="Arial" panose="020B0604020202020204" pitchFamily="34" charset="0"/>
              </a:rPr>
              <a:t>REVÊTEMENTS</a:t>
            </a:r>
          </a:p>
        </p:txBody>
      </p:sp>
      <p:pic>
        <p:nvPicPr>
          <p:cNvPr id="47" name="Image 46">
            <a:extLst>
              <a:ext uri="{FF2B5EF4-FFF2-40B4-BE49-F238E27FC236}">
                <a16:creationId xmlns:a16="http://schemas.microsoft.com/office/drawing/2014/main" id="{EC99C914-AF91-D9A4-5B50-60DA2375E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6207" y="1030462"/>
            <a:ext cx="2319703" cy="1042871"/>
          </a:xfrm>
          <a:prstGeom prst="rect">
            <a:avLst/>
          </a:prstGeom>
        </p:spPr>
      </p:pic>
    </p:spTree>
    <p:extLst>
      <p:ext uri="{BB962C8B-B14F-4D97-AF65-F5344CB8AC3E}">
        <p14:creationId xmlns:p14="http://schemas.microsoft.com/office/powerpoint/2010/main" val="1062623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dirty="0"/>
          </a:p>
        </p:txBody>
      </p:sp>
      <p:pic>
        <p:nvPicPr>
          <p:cNvPr id="3" name="Image 2">
            <a:extLst>
              <a:ext uri="{FF2B5EF4-FFF2-40B4-BE49-F238E27FC236}">
                <a16:creationId xmlns:a16="http://schemas.microsoft.com/office/drawing/2014/main" id="{BF5DCF03-714C-413A-9239-9045AF0A6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394" y="1194675"/>
            <a:ext cx="5091223" cy="4468654"/>
          </a:xfrm>
          <a:prstGeom prst="rect">
            <a:avLst/>
          </a:prstGeom>
        </p:spPr>
      </p:pic>
    </p:spTree>
    <p:extLst>
      <p:ext uri="{BB962C8B-B14F-4D97-AF65-F5344CB8AC3E}">
        <p14:creationId xmlns:p14="http://schemas.microsoft.com/office/powerpoint/2010/main" val="643937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229014" cy="2677656"/>
          </a:xfrm>
          <a:prstGeom prst="rect">
            <a:avLst/>
          </a:prstGeom>
          <a:noFill/>
        </p:spPr>
        <p:txBody>
          <a:bodyPr wrap="square" rtlCol="0">
            <a:spAutoFit/>
          </a:bodyPr>
          <a:lstStyle/>
          <a:p>
            <a:pPr algn="just"/>
            <a:r>
              <a:rPr lang="fr-FR" sz="1400" dirty="0"/>
              <a:t>Avec plus de </a:t>
            </a:r>
            <a:r>
              <a:rPr lang="fr-FR" sz="1400" b="1" dirty="0"/>
              <a:t>180 ans d'expérience</a:t>
            </a:r>
            <a:r>
              <a:rPr lang="fr-FR" sz="1400" dirty="0"/>
              <a:t>, Abeille Assurance est l'un des principaux assureur généraliste au service de </a:t>
            </a:r>
            <a:r>
              <a:rPr lang="fr-FR" sz="1400" b="1" dirty="0"/>
              <a:t>3 millions de clients</a:t>
            </a:r>
            <a:r>
              <a:rPr lang="fr-FR" sz="1400" dirty="0"/>
              <a:t>.</a:t>
            </a:r>
          </a:p>
          <a:p>
            <a:pPr algn="just"/>
            <a:endParaRPr lang="fr-FR" sz="1400" dirty="0"/>
          </a:p>
          <a:p>
            <a:pPr algn="just"/>
            <a:r>
              <a:rPr lang="fr-FR" sz="1400" dirty="0"/>
              <a:t>Particuliers et professionnels, sont au cœur de toutes leurs attentions. Ils assurons votre </a:t>
            </a:r>
            <a:r>
              <a:rPr lang="fr-FR" sz="1400" b="1" dirty="0"/>
              <a:t>protection</a:t>
            </a:r>
            <a:r>
              <a:rPr lang="fr-FR" sz="1400" dirty="0"/>
              <a:t>, celle de votre famille et de vos biens personnels et professionnels, grâce à une offre de produits et services d’assurance, </a:t>
            </a:r>
            <a:r>
              <a:rPr lang="fr-FR" sz="1400" b="1" dirty="0"/>
              <a:t>innovante et digitale </a:t>
            </a:r>
            <a:r>
              <a:rPr lang="fr-FR" sz="1400" dirty="0"/>
              <a:t>qui évolue avec vos besoins.</a:t>
            </a:r>
          </a:p>
          <a:p>
            <a:pPr algn="just"/>
            <a:endParaRPr lang="fr-FR" sz="1400" dirty="0"/>
          </a:p>
          <a:p>
            <a:pPr algn="just"/>
            <a:r>
              <a:rPr lang="fr-FR" sz="1400" dirty="0"/>
              <a:t>Entreprise responsable, nous contribuons aussi au </a:t>
            </a:r>
            <a:r>
              <a:rPr lang="fr-FR" sz="1400" b="1" dirty="0"/>
              <a:t>financement de l’économie locale</a:t>
            </a:r>
            <a:r>
              <a:rPr lang="fr-FR" sz="1400" dirty="0"/>
              <a:t>. Aviva France est un assureur à votre écoute qui construit l’avenir avec vous.</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D90E8C"/>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AV. DU GENERAL DEGAULLE</a:t>
              </a:r>
            </a:p>
            <a:p>
              <a:r>
                <a:rPr lang="fr-FR" sz="1200" cap="small" dirty="0">
                  <a:solidFill>
                    <a:srgbClr val="000000"/>
                  </a:solidFill>
                  <a:latin typeface="Arial" panose="020B0604020202020204" pitchFamily="34" charset="0"/>
                  <a:cs typeface="Arial" panose="020B0604020202020204" pitchFamily="34" charset="0"/>
                </a:rPr>
                <a:t>83340 FLASSANS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04 94 69 71 01</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2686954"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contact@comptoirdesvinsflassans.fr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2542684"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https://comptoirdesvinsflassans.fr/</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341971" cy="307777"/>
          </a:xfrm>
          <a:prstGeom prst="rect">
            <a:avLst/>
          </a:prstGeom>
          <a:noFill/>
          <a:ln>
            <a:solidFill>
              <a:schemeClr val="tx1"/>
            </a:solidFill>
          </a:ln>
        </p:spPr>
        <p:txBody>
          <a:bodyPr wrap="square" rtlCol="0">
            <a:spAutoFit/>
          </a:bodyPr>
          <a:lstStyle/>
          <a:p>
            <a:pPr algn="ctr"/>
            <a:r>
              <a:rPr lang="fr-FR" sz="1400" b="1" dirty="0">
                <a:solidFill>
                  <a:srgbClr val="D90E8C"/>
                </a:solidFill>
                <a:latin typeface="Arial" panose="020B0604020202020204" pitchFamily="34" charset="0"/>
                <a:cs typeface="Arial" panose="020B0604020202020204" pitchFamily="34" charset="0"/>
              </a:rPr>
              <a:t>VINS</a:t>
            </a:r>
          </a:p>
        </p:txBody>
      </p:sp>
      <p:pic>
        <p:nvPicPr>
          <p:cNvPr id="22" name="Image 21">
            <a:extLst>
              <a:ext uri="{FF2B5EF4-FFF2-40B4-BE49-F238E27FC236}">
                <a16:creationId xmlns:a16="http://schemas.microsoft.com/office/drawing/2014/main" id="{6684341F-BDB3-99AC-23AF-188620310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696" y="908776"/>
            <a:ext cx="1376608" cy="1208273"/>
          </a:xfrm>
          <a:prstGeom prst="rect">
            <a:avLst/>
          </a:prstGeom>
        </p:spPr>
      </p:pic>
    </p:spTree>
    <p:extLst>
      <p:ext uri="{BB962C8B-B14F-4D97-AF65-F5344CB8AC3E}">
        <p14:creationId xmlns:p14="http://schemas.microsoft.com/office/powerpoint/2010/main" val="143087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dirty="0"/>
          </a:p>
        </p:txBody>
      </p:sp>
      <p:pic>
        <p:nvPicPr>
          <p:cNvPr id="1026" name="Picture 2" descr="Aucune description de photo disponible.">
            <a:extLst>
              <a:ext uri="{FF2B5EF4-FFF2-40B4-BE49-F238E27FC236}">
                <a16:creationId xmlns:a16="http://schemas.microsoft.com/office/drawing/2014/main" id="{28E48CBF-903C-75EA-3DDB-DF3D9C667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477" y="1855745"/>
            <a:ext cx="3115045" cy="3146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076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4625383" cy="2031325"/>
          </a:xfrm>
          <a:prstGeom prst="rect">
            <a:avLst/>
          </a:prstGeom>
          <a:noFill/>
        </p:spPr>
        <p:txBody>
          <a:bodyPr wrap="square" rtlCol="0">
            <a:spAutoFit/>
          </a:bodyPr>
          <a:lstStyle/>
          <a:p>
            <a:pPr algn="just"/>
            <a:r>
              <a:rPr lang="fr-FR" sz="1400" b="0" i="0" dirty="0">
                <a:effectLst/>
              </a:rPr>
              <a:t>Implantés dans le Sud de la France, nous intervenons comme prestataire technique dans </a:t>
            </a:r>
            <a:r>
              <a:rPr lang="fr-FR" sz="1400" b="1" i="0" dirty="0">
                <a:effectLst/>
              </a:rPr>
              <a:t>l'événement et le spectacle vivant </a:t>
            </a:r>
            <a:r>
              <a:rPr lang="fr-FR" sz="1400" b="0" i="0" dirty="0">
                <a:effectLst/>
              </a:rPr>
              <a:t>ainsi que dans la vente, </a:t>
            </a:r>
            <a:r>
              <a:rPr lang="fr-FR" sz="1400" b="1" i="0" dirty="0">
                <a:effectLst/>
              </a:rPr>
              <a:t>l'installation et l'équipement de salles de spectacles et lieux divers</a:t>
            </a:r>
            <a:r>
              <a:rPr lang="fr-FR" sz="1400" b="0" i="0" dirty="0">
                <a:effectLst/>
              </a:rPr>
              <a:t>. </a:t>
            </a:r>
          </a:p>
          <a:p>
            <a:pPr algn="just"/>
            <a:endParaRPr lang="fr-FR" sz="1400" dirty="0"/>
          </a:p>
          <a:p>
            <a:pPr algn="just"/>
            <a:r>
              <a:rPr lang="fr-FR" sz="1400" b="0" i="0" dirty="0">
                <a:effectLst/>
              </a:rPr>
              <a:t>Nos agences de Bordeaux, Toulouse, Cannes et Brignoles renforcent notre </a:t>
            </a:r>
            <a:r>
              <a:rPr lang="fr-FR" sz="1400" b="1" i="0" dirty="0">
                <a:effectLst/>
              </a:rPr>
              <a:t>disponibilité géographique </a:t>
            </a:r>
            <a:r>
              <a:rPr lang="fr-FR" sz="1400" b="0" i="0" dirty="0">
                <a:effectLst/>
              </a:rPr>
              <a:t>tout en proposant un </a:t>
            </a:r>
            <a:r>
              <a:rPr lang="fr-FR" sz="1400" b="1" i="0" dirty="0">
                <a:effectLst/>
              </a:rPr>
              <a:t>large choix de matériel </a:t>
            </a:r>
            <a:r>
              <a:rPr lang="fr-FR" sz="1400" b="0" i="0" dirty="0">
                <a:effectLst/>
              </a:rPr>
              <a:t>à la pointe des </a:t>
            </a:r>
            <a:r>
              <a:rPr lang="fr-FR" sz="1400" b="1" i="0" dirty="0">
                <a:effectLst/>
              </a:rPr>
              <a:t>nouvelles technologies</a:t>
            </a:r>
            <a:r>
              <a:rPr lang="fr-FR" sz="1400" b="0" i="0" dirty="0">
                <a:effectLst/>
              </a:rPr>
              <a:t>.</a:t>
            </a:r>
            <a:endParaRPr lang="fr-FR" sz="1400" dirty="0"/>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00B0F0"/>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830997"/>
            <a:chOff x="2485239" y="3429000"/>
            <a:chExt cx="2014306" cy="830997"/>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830997"/>
            </a:xfrm>
            <a:prstGeom prst="rect">
              <a:avLst/>
            </a:prstGeom>
            <a:noFill/>
          </p:spPr>
          <p:txBody>
            <a:bodyPr wrap="square">
              <a:spAutoFit/>
            </a:bodyPr>
            <a:lstStyle/>
            <a:p>
              <a:r>
                <a:rPr lang="fr-FR" sz="1200" cap="small" dirty="0">
                  <a:latin typeface="Arial" panose="020B0604020202020204" pitchFamily="34" charset="0"/>
                  <a:cs typeface="Arial" panose="020B0604020202020204" pitchFamily="34" charset="0"/>
                </a:rPr>
                <a:t>PARC D'ACTIVITE NICOPOLIS</a:t>
              </a:r>
              <a:r>
                <a:rPr lang="fr-FR" sz="1200" b="0" i="0" dirty="0">
                  <a:effectLst/>
                  <a:latin typeface="arial" panose="020B0604020202020204" pitchFamily="34" charset="0"/>
                </a:rPr>
                <a:t> </a:t>
              </a:r>
            </a:p>
            <a:p>
              <a:r>
                <a:rPr lang="fr-FR" sz="1200" b="0" i="0" dirty="0">
                  <a:effectLst/>
                  <a:latin typeface="arial" panose="020B0604020202020204" pitchFamily="34" charset="0"/>
                </a:rPr>
                <a:t>211 RUE DES LAURIERS</a:t>
              </a:r>
              <a:endParaRPr lang="fr-FR" sz="1200" cap="small" dirty="0">
                <a:latin typeface="Arial" panose="020B0604020202020204" pitchFamily="34" charset="0"/>
                <a:cs typeface="Arial" panose="020B0604020202020204" pitchFamily="34" charset="0"/>
              </a:endParaRP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2097754" cy="276999"/>
          </a:xfrm>
          <a:prstGeom prst="rect">
            <a:avLst/>
          </a:prstGeom>
          <a:noFill/>
        </p:spPr>
        <p:txBody>
          <a:bodyPr wrap="none" rtlCol="0">
            <a:spAutoFit/>
          </a:bodyPr>
          <a:lstStyle/>
          <a:p>
            <a:r>
              <a:rPr lang="fr-FR" sz="1200" b="0" i="0" dirty="0">
                <a:solidFill>
                  <a:srgbClr val="050505"/>
                </a:solidFill>
                <a:effectLst/>
                <a:latin typeface="Segoe UI Historic" panose="020B0502040204020203" pitchFamily="34" charset="0"/>
              </a:rPr>
              <a:t>brignoles@concept-group.fr</a:t>
            </a:r>
            <a:endParaRPr lang="fr-FR" sz="1200" dirty="0">
              <a:latin typeface="Arial" panose="020B0604020202020204" pitchFamily="34" charset="0"/>
              <a:cs typeface="Arial" panose="020B0604020202020204" pitchFamily="34" charset="0"/>
            </a:endParaRPr>
          </a:p>
        </p:txBody>
      </p:sp>
      <p:sp>
        <p:nvSpPr>
          <p:cNvPr id="40" name="ZoneTexte 39">
            <a:extLst>
              <a:ext uri="{FF2B5EF4-FFF2-40B4-BE49-F238E27FC236}">
                <a16:creationId xmlns:a16="http://schemas.microsoft.com/office/drawing/2014/main" id="{B26ABE72-3026-4F63-9599-89785B2BAECF}"/>
              </a:ext>
            </a:extLst>
          </p:cNvPr>
          <p:cNvSpPr txBox="1"/>
          <p:nvPr/>
        </p:nvSpPr>
        <p:spPr>
          <a:xfrm>
            <a:off x="2595029" y="3641694"/>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04 94 77 51 40</a:t>
            </a:r>
            <a:endParaRPr lang="fr-FR" sz="1200" cap="small"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1851789"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https://concept-group.fr/</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759404" cy="307777"/>
          </a:xfrm>
          <a:prstGeom prst="rect">
            <a:avLst/>
          </a:prstGeom>
          <a:noFill/>
          <a:ln>
            <a:solidFill>
              <a:schemeClr val="tx1"/>
            </a:solidFill>
          </a:ln>
        </p:spPr>
        <p:txBody>
          <a:bodyPr wrap="square" rtlCol="0">
            <a:spAutoFit/>
          </a:bodyPr>
          <a:lstStyle/>
          <a:p>
            <a:pPr algn="ctr"/>
            <a:r>
              <a:rPr lang="fr-FR" sz="1400" b="1" dirty="0">
                <a:solidFill>
                  <a:srgbClr val="00B0F0"/>
                </a:solidFill>
                <a:latin typeface="Arial" panose="020B0604020202020204" pitchFamily="34" charset="0"/>
                <a:cs typeface="Arial" panose="020B0604020202020204" pitchFamily="34" charset="0"/>
              </a:rPr>
              <a:t>SON ET LUMIÈRE</a:t>
            </a:r>
          </a:p>
        </p:txBody>
      </p:sp>
      <p:pic>
        <p:nvPicPr>
          <p:cNvPr id="2" name="Picture 2" descr="Aucune description de photo disponible.">
            <a:extLst>
              <a:ext uri="{FF2B5EF4-FFF2-40B4-BE49-F238E27FC236}">
                <a16:creationId xmlns:a16="http://schemas.microsoft.com/office/drawing/2014/main" id="{02B0D6F1-5B60-0D1A-1E44-E007A11AE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874" y="934136"/>
            <a:ext cx="1220252" cy="1232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99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300DCBB3-46F9-43D7-85C9-EC31A74E3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404" y="2031530"/>
            <a:ext cx="9279191" cy="2794939"/>
          </a:xfrm>
          <a:prstGeom prst="rect">
            <a:avLst/>
          </a:prstGeom>
        </p:spPr>
      </p:pic>
    </p:spTree>
    <p:extLst>
      <p:ext uri="{BB962C8B-B14F-4D97-AF65-F5344CB8AC3E}">
        <p14:creationId xmlns:p14="http://schemas.microsoft.com/office/powerpoint/2010/main" val="2097647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4" name="Rectangle 3">
            <a:extLst>
              <a:ext uri="{FF2B5EF4-FFF2-40B4-BE49-F238E27FC236}">
                <a16:creationId xmlns:a16="http://schemas.microsoft.com/office/drawing/2014/main" id="{01705FFD-91C2-427E-B3AB-DCE850860E9F}"/>
              </a:ext>
            </a:extLst>
          </p:cNvPr>
          <p:cNvSpPr/>
          <p:nvPr/>
        </p:nvSpPr>
        <p:spPr>
          <a:xfrm>
            <a:off x="1786268" y="1176061"/>
            <a:ext cx="8619460" cy="4505881"/>
          </a:xfrm>
          <a:prstGeom prst="rect">
            <a:avLst/>
          </a:prstGeom>
          <a:solidFill>
            <a:srgbClr val="0939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5" name="ZoneTexte 4">
            <a:extLst>
              <a:ext uri="{FF2B5EF4-FFF2-40B4-BE49-F238E27FC236}">
                <a16:creationId xmlns:a16="http://schemas.microsoft.com/office/drawing/2014/main" id="{4F0CFDA0-7CA5-4DDD-A54E-AF2965C948BF}"/>
              </a:ext>
            </a:extLst>
          </p:cNvPr>
          <p:cNvSpPr txBox="1"/>
          <p:nvPr/>
        </p:nvSpPr>
        <p:spPr>
          <a:xfrm>
            <a:off x="2479267" y="1038959"/>
            <a:ext cx="5239973" cy="1569660"/>
          </a:xfrm>
          <a:prstGeom prst="rect">
            <a:avLst/>
          </a:prstGeom>
          <a:noFill/>
        </p:spPr>
        <p:txBody>
          <a:bodyPr wrap="square" rtlCol="0">
            <a:spAutoFit/>
          </a:bodyPr>
          <a:lstStyle/>
          <a:p>
            <a:r>
              <a:rPr lang="fr-FR" sz="9600" kern="1600" spc="-149" dirty="0">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a:latin typeface="Futura Md BT" panose="020B0602020204020303" pitchFamily="34" charset="0"/>
                <a:cs typeface="Angsana New" panose="02020603050405020304" pitchFamily="18" charset="-34"/>
              </a:rPr>
              <a:t>AGENCE</a:t>
            </a:r>
            <a:r>
              <a:rPr lang="fr-FR" sz="1600" kern="1600" spc="-149" dirty="0">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atin typeface="Futura Md BT" panose="020B0602020204020303" pitchFamily="34" charset="0"/>
                <a:cs typeface="Angsana New" panose="02020603050405020304" pitchFamily="18" charset="-34"/>
              </a:rPr>
              <a:t> </a:t>
            </a:r>
          </a:p>
        </p:txBody>
      </p:sp>
      <p:sp>
        <p:nvSpPr>
          <p:cNvPr id="6" name="Rectangle 5">
            <a:extLst>
              <a:ext uri="{FF2B5EF4-FFF2-40B4-BE49-F238E27FC236}">
                <a16:creationId xmlns:a16="http://schemas.microsoft.com/office/drawing/2014/main" id="{5D4593F6-C617-4A28-8B46-2F3E2563479D}"/>
              </a:ext>
            </a:extLst>
          </p:cNvPr>
          <p:cNvSpPr/>
          <p:nvPr/>
        </p:nvSpPr>
        <p:spPr>
          <a:xfrm>
            <a:off x="6003639" y="2967340"/>
            <a:ext cx="184731" cy="923460"/>
          </a:xfrm>
          <a:prstGeom prst="rect">
            <a:avLst/>
          </a:prstGeom>
          <a:noFill/>
        </p:spPr>
        <p:txBody>
          <a:bodyPr wrap="none" lIns="91440" tIns="45721" rIns="91440" bIns="45721">
            <a:spAutoFit/>
          </a:bodyPr>
          <a:lstStyle/>
          <a:p>
            <a:pPr algn="ctr"/>
            <a:endParaRPr lang="fr-FR" sz="540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ZoneTexte 7">
            <a:extLst>
              <a:ext uri="{FF2B5EF4-FFF2-40B4-BE49-F238E27FC236}">
                <a16:creationId xmlns:a16="http://schemas.microsoft.com/office/drawing/2014/main" id="{8DCCBA35-8CDC-4B11-8276-97CF985C923D}"/>
              </a:ext>
            </a:extLst>
          </p:cNvPr>
          <p:cNvSpPr txBox="1"/>
          <p:nvPr/>
        </p:nvSpPr>
        <p:spPr>
          <a:xfrm>
            <a:off x="2287876" y="1728252"/>
            <a:ext cx="5431362" cy="3770391"/>
          </a:xfrm>
          <a:prstGeom prst="rect">
            <a:avLst/>
          </a:prstGeom>
          <a:noFill/>
        </p:spPr>
        <p:txBody>
          <a:bodyPr wrap="square" rtlCol="0">
            <a:spAutoFit/>
          </a:bodyPr>
          <a:lstStyle/>
          <a:p>
            <a:r>
              <a:rPr lang="fr-FR" sz="23901" kern="1600" spc="-300" dirty="0">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a:latin typeface="Futura Md BT" panose="020B0602020204020303" pitchFamily="34" charset="0"/>
                <a:cs typeface="Angsana New" panose="02020603050405020304" pitchFamily="18" charset="-34"/>
              </a:rPr>
              <a:t>REX</a:t>
            </a:r>
            <a:r>
              <a:rPr lang="fr-FR" sz="1401" kern="1600" spc="-300" dirty="0">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atin typeface="Futura Md BT" panose="020B0602020204020303" pitchFamily="34" charset="0"/>
                <a:cs typeface="Angsana New" panose="02020603050405020304" pitchFamily="18" charset="-34"/>
              </a:rPr>
              <a:t> </a:t>
            </a:r>
          </a:p>
        </p:txBody>
      </p:sp>
      <p:sp>
        <p:nvSpPr>
          <p:cNvPr id="9" name="Rectangle 8">
            <a:extLst>
              <a:ext uri="{FF2B5EF4-FFF2-40B4-BE49-F238E27FC236}">
                <a16:creationId xmlns:a16="http://schemas.microsoft.com/office/drawing/2014/main" id="{4051B2B6-DCD1-462A-83DE-976FEF7BB104}"/>
              </a:ext>
            </a:extLst>
          </p:cNvPr>
          <p:cNvSpPr/>
          <p:nvPr/>
        </p:nvSpPr>
        <p:spPr>
          <a:xfrm rot="19383614">
            <a:off x="4058634" y="4182500"/>
            <a:ext cx="221887" cy="18217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11" name="ZoneTexte 10">
            <a:extLst>
              <a:ext uri="{FF2B5EF4-FFF2-40B4-BE49-F238E27FC236}">
                <a16:creationId xmlns:a16="http://schemas.microsoft.com/office/drawing/2014/main" id="{537CE999-1216-4E1C-97B6-59817BFEE240}"/>
              </a:ext>
            </a:extLst>
          </p:cNvPr>
          <p:cNvSpPr txBox="1"/>
          <p:nvPr/>
        </p:nvSpPr>
        <p:spPr>
          <a:xfrm>
            <a:off x="7277947" y="3077356"/>
            <a:ext cx="2824812" cy="646331"/>
          </a:xfrm>
          <a:prstGeom prst="rect">
            <a:avLst/>
          </a:prstGeom>
          <a:noFill/>
        </p:spPr>
        <p:txBody>
          <a:bodyPr wrap="none" rtlCol="0">
            <a:spAutoFit/>
          </a:bodyPr>
          <a:lstStyle/>
          <a:p>
            <a:r>
              <a:rPr lang="fr-FR" sz="3600" dirty="0">
                <a:solidFill>
                  <a:schemeClr val="bg1"/>
                </a:solidFill>
                <a:latin typeface="Futura Md BT" panose="020B0602020204020303" pitchFamily="34" charset="0"/>
              </a:rPr>
              <a:t>depuis 1957</a:t>
            </a:r>
          </a:p>
        </p:txBody>
      </p:sp>
      <p:sp>
        <p:nvSpPr>
          <p:cNvPr id="14" name="Losange 13">
            <a:extLst>
              <a:ext uri="{FF2B5EF4-FFF2-40B4-BE49-F238E27FC236}">
                <a16:creationId xmlns:a16="http://schemas.microsoft.com/office/drawing/2014/main" id="{B9EBBE12-5E93-4449-B76B-A247197366BC}"/>
              </a:ext>
            </a:extLst>
          </p:cNvPr>
          <p:cNvSpPr/>
          <p:nvPr/>
        </p:nvSpPr>
        <p:spPr>
          <a:xfrm>
            <a:off x="8118964" y="3723688"/>
            <a:ext cx="1219202" cy="1166133"/>
          </a:xfrm>
          <a:prstGeom prst="diamond">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18" name="ZoneTexte 17">
            <a:extLst>
              <a:ext uri="{FF2B5EF4-FFF2-40B4-BE49-F238E27FC236}">
                <a16:creationId xmlns:a16="http://schemas.microsoft.com/office/drawing/2014/main" id="{189D4699-CC03-49E4-AA94-8E250E23C6F3}"/>
              </a:ext>
            </a:extLst>
          </p:cNvPr>
          <p:cNvSpPr txBox="1"/>
          <p:nvPr/>
        </p:nvSpPr>
        <p:spPr>
          <a:xfrm>
            <a:off x="8285984" y="4099964"/>
            <a:ext cx="964132" cy="369460"/>
          </a:xfrm>
          <a:prstGeom prst="rect">
            <a:avLst/>
          </a:prstGeom>
          <a:noFill/>
        </p:spPr>
        <p:txBody>
          <a:bodyPr wrap="square" rtlCol="0">
            <a:spAutoFit/>
          </a:bodyPr>
          <a:lstStyle/>
          <a:p>
            <a:r>
              <a:rPr lang="fr-FR" sz="1801" dirty="0">
                <a:latin typeface="Times New Roman" panose="02020603050405020304" pitchFamily="18" charset="0"/>
                <a:cs typeface="Times New Roman" panose="02020603050405020304" pitchFamily="18" charset="0"/>
              </a:rPr>
              <a:t>FNAIM</a:t>
            </a:r>
          </a:p>
        </p:txBody>
      </p:sp>
      <p:sp>
        <p:nvSpPr>
          <p:cNvPr id="19" name="Rectangle 18">
            <a:extLst>
              <a:ext uri="{FF2B5EF4-FFF2-40B4-BE49-F238E27FC236}">
                <a16:creationId xmlns:a16="http://schemas.microsoft.com/office/drawing/2014/main" id="{23CAEB04-4810-49A5-9BEA-B1AE32292205}"/>
              </a:ext>
            </a:extLst>
          </p:cNvPr>
          <p:cNvSpPr/>
          <p:nvPr/>
        </p:nvSpPr>
        <p:spPr>
          <a:xfrm rot="1997840">
            <a:off x="5520512" y="4378995"/>
            <a:ext cx="224030" cy="1821712"/>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Tree>
    <p:extLst>
      <p:ext uri="{BB962C8B-B14F-4D97-AF65-F5344CB8AC3E}">
        <p14:creationId xmlns:p14="http://schemas.microsoft.com/office/powerpoint/2010/main" val="2834391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EA85DB14-5C24-E0D8-7D58-A34DBA2CF7C8}"/>
              </a:ext>
            </a:extLst>
          </p:cNvPr>
          <p:cNvGrpSpPr/>
          <p:nvPr/>
        </p:nvGrpSpPr>
        <p:grpSpPr>
          <a:xfrm>
            <a:off x="1276955" y="621233"/>
            <a:ext cx="9638090" cy="5615534"/>
            <a:chOff x="1276955" y="1242466"/>
            <a:chExt cx="9638090" cy="5615534"/>
          </a:xfrm>
        </p:grpSpPr>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97474" y="3066247"/>
              <a:ext cx="5166509" cy="2677656"/>
            </a:xfrm>
            <a:prstGeom prst="rect">
              <a:avLst/>
            </a:prstGeom>
            <a:noFill/>
          </p:spPr>
          <p:txBody>
            <a:bodyPr wrap="square" rtlCol="0">
              <a:spAutoFit/>
            </a:bodyPr>
            <a:lstStyle/>
            <a:p>
              <a:pPr algn="just"/>
              <a:r>
                <a:rPr lang="fr-FR" sz="1400" dirty="0"/>
                <a:t>La finalité du Crédit Agricole c'est d'être le </a:t>
              </a:r>
              <a:r>
                <a:rPr lang="fr-FR" sz="1400" b="1" dirty="0"/>
                <a:t>partenaire de confiance </a:t>
              </a:r>
              <a:r>
                <a:rPr lang="fr-FR" sz="1400" dirty="0"/>
                <a:t>de tous ses clients :</a:t>
              </a:r>
            </a:p>
            <a:p>
              <a:pPr marL="285750" indent="-285750" algn="just">
                <a:buFontTx/>
                <a:buChar char="-"/>
              </a:pPr>
              <a:r>
                <a:rPr lang="fr-FR" sz="1400" dirty="0"/>
                <a:t>Sa </a:t>
              </a:r>
              <a:r>
                <a:rPr lang="fr-FR" sz="1400" b="1" dirty="0"/>
                <a:t>solidité</a:t>
              </a:r>
              <a:r>
                <a:rPr lang="fr-FR" sz="1400" dirty="0"/>
                <a:t> et la </a:t>
              </a:r>
              <a:r>
                <a:rPr lang="fr-FR" sz="1400" b="1" dirty="0"/>
                <a:t>diversité</a:t>
              </a:r>
              <a:r>
                <a:rPr lang="fr-FR" sz="1400" dirty="0"/>
                <a:t> de ses expertises lui permettent d'accompagner dans la durée chacun de ses clients dans leur quotidien et leurs projets de vie.</a:t>
              </a:r>
            </a:p>
            <a:p>
              <a:pPr marL="285750" indent="-285750" algn="just">
                <a:buFontTx/>
                <a:buChar char="-"/>
              </a:pPr>
              <a:r>
                <a:rPr lang="fr-FR" sz="1400" dirty="0"/>
                <a:t>Il s'engage à rechercher et </a:t>
              </a:r>
              <a:r>
                <a:rPr lang="fr-FR" sz="1400" b="1" dirty="0"/>
                <a:t>protéger les intérêts </a:t>
              </a:r>
              <a:r>
                <a:rPr lang="fr-FR" sz="1400" dirty="0"/>
                <a:t>de ses clients dans tous ses actes. Il les conseille avec </a:t>
              </a:r>
              <a:r>
                <a:rPr lang="fr-FR" sz="1400" b="1" dirty="0"/>
                <a:t>transparence</a:t>
              </a:r>
              <a:r>
                <a:rPr lang="fr-FR" sz="1400" dirty="0"/>
                <a:t>, </a:t>
              </a:r>
              <a:r>
                <a:rPr lang="fr-FR" sz="1400" b="1" dirty="0"/>
                <a:t>loyauté</a:t>
              </a:r>
              <a:r>
                <a:rPr lang="fr-FR" sz="1400" dirty="0"/>
                <a:t> et </a:t>
              </a:r>
              <a:r>
                <a:rPr lang="fr-FR" sz="1400" b="1" dirty="0"/>
                <a:t>pédagogie</a:t>
              </a:r>
              <a:r>
                <a:rPr lang="fr-FR" sz="1400" dirty="0"/>
                <a:t>.</a:t>
              </a:r>
            </a:p>
            <a:p>
              <a:pPr marL="285750" indent="-285750" algn="just">
                <a:buFontTx/>
                <a:buChar char="-"/>
              </a:pPr>
              <a:r>
                <a:rPr lang="fr-FR" sz="1400" dirty="0"/>
                <a:t>Il s'engage à faire bénéficier tous ses clients des </a:t>
              </a:r>
              <a:r>
                <a:rPr lang="fr-FR" sz="1400" b="1" dirty="0"/>
                <a:t>meilleures pratiques technologiques</a:t>
              </a:r>
              <a:r>
                <a:rPr lang="fr-FR" sz="1400" dirty="0"/>
                <a:t>, tout en leur garantissant l'accès à des équipes compétentes, disponibles en proximité, et responsables de l'ensemble de la relation</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00908E"/>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AVENUE PAUL ARENELES NEGADIS</a:t>
                </a:r>
              </a:p>
              <a:p>
                <a:r>
                  <a:rPr lang="fr-FR" sz="1200" cap="small" dirty="0">
                    <a:solidFill>
                      <a:srgbClr val="000000"/>
                    </a:solidFill>
                    <a:latin typeface="Arial" panose="020B0604020202020204" pitchFamily="34" charset="0"/>
                    <a:cs typeface="Arial" panose="020B0604020202020204" pitchFamily="34" charset="0"/>
                  </a:rPr>
                  <a:t>83002 DRAGUIGNAN</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223100" y="5008414"/>
              <a:ext cx="2787943"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jean-francois.richardoz@ca-pca.fr</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200795"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https://www.credit-agricole.fr/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3DCE14CB-C612-41C0-9435-35695320C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0364" y="1607459"/>
              <a:ext cx="3591268" cy="1081708"/>
            </a:xfrm>
            <a:prstGeom prst="rect">
              <a:avLst/>
            </a:prstGeom>
          </p:spPr>
        </p:pic>
        <p:sp>
          <p:nvSpPr>
            <p:cNvPr id="28" name="ZoneTexte 27">
              <a:extLst>
                <a:ext uri="{FF2B5EF4-FFF2-40B4-BE49-F238E27FC236}">
                  <a16:creationId xmlns:a16="http://schemas.microsoft.com/office/drawing/2014/main" id="{853D1727-3D16-46EC-B46E-7D855F3CA2B6}"/>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00908E"/>
                  </a:solidFill>
                  <a:latin typeface="Arial" panose="020B0604020202020204" pitchFamily="34" charset="0"/>
                  <a:cs typeface="Arial" panose="020B0604020202020204" pitchFamily="34" charset="0"/>
                </a:rPr>
                <a:t>BANQUE</a:t>
              </a:r>
            </a:p>
          </p:txBody>
        </p:sp>
      </p:grpSp>
      <p:sp>
        <p:nvSpPr>
          <p:cNvPr id="2" name="ZoneTexte 1">
            <a:extLst>
              <a:ext uri="{FF2B5EF4-FFF2-40B4-BE49-F238E27FC236}">
                <a16:creationId xmlns:a16="http://schemas.microsoft.com/office/drawing/2014/main" id="{8A51D720-ECB8-6A0C-BB83-8B78DA2A02F7}"/>
              </a:ext>
            </a:extLst>
          </p:cNvPr>
          <p:cNvSpPr txBox="1"/>
          <p:nvPr/>
        </p:nvSpPr>
        <p:spPr>
          <a:xfrm>
            <a:off x="2716491" y="3634391"/>
            <a:ext cx="1195968"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06 11 89 27 26</a:t>
            </a:r>
            <a:endParaRPr lang="fr-FR" sz="1200" cap="sm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45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3" name="Image 2" descr="Une image contenant texte, clipart&#10;&#10;Description générée automatiquement">
            <a:extLst>
              <a:ext uri="{FF2B5EF4-FFF2-40B4-BE49-F238E27FC236}">
                <a16:creationId xmlns:a16="http://schemas.microsoft.com/office/drawing/2014/main" id="{52923FBE-22E8-4EE7-A8A6-9E63C6659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246" y="994266"/>
            <a:ext cx="6855518" cy="4869468"/>
          </a:xfrm>
          <a:prstGeom prst="rect">
            <a:avLst/>
          </a:prstGeom>
        </p:spPr>
      </p:pic>
    </p:spTree>
    <p:extLst>
      <p:ext uri="{BB962C8B-B14F-4D97-AF65-F5344CB8AC3E}">
        <p14:creationId xmlns:p14="http://schemas.microsoft.com/office/powerpoint/2010/main" val="3661742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89943"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34155" y="2327496"/>
            <a:ext cx="5229014" cy="3416320"/>
          </a:xfrm>
          <a:prstGeom prst="rect">
            <a:avLst/>
          </a:prstGeom>
          <a:noFill/>
        </p:spPr>
        <p:txBody>
          <a:bodyPr wrap="square" rtlCol="0">
            <a:spAutoFit/>
          </a:bodyPr>
          <a:lstStyle/>
          <a:p>
            <a:pPr algn="ctr" fontAlgn="base"/>
            <a:r>
              <a:rPr lang="fr-FR" sz="1200" b="1" i="0" u="none" strike="noStrike" cap="all" dirty="0">
                <a:solidFill>
                  <a:srgbClr val="E23025"/>
                </a:solidFill>
                <a:effectLst/>
                <a:latin typeface="Oswald" panose="00000500000000000000" pitchFamily="2" charset="0"/>
              </a:rPr>
              <a:t>LA PRESSION, NOTRE GRANDE PASSION</a:t>
            </a:r>
          </a:p>
          <a:p>
            <a:pPr fontAlgn="base"/>
            <a:r>
              <a:rPr lang="fr-FR" sz="1200" b="0" i="0" dirty="0" err="1">
                <a:solidFill>
                  <a:srgbClr val="000000"/>
                </a:solidFill>
                <a:effectLst/>
                <a:latin typeface="Graduate"/>
              </a:rPr>
              <a:t>Slurfke</a:t>
            </a:r>
            <a:r>
              <a:rPr lang="fr-FR" sz="1200" b="0" i="0" dirty="0">
                <a:solidFill>
                  <a:srgbClr val="000000"/>
                </a:solidFill>
                <a:effectLst/>
                <a:latin typeface="Graduate"/>
              </a:rPr>
              <a:t>, Rodenbach Alexander, Fond de cale </a:t>
            </a:r>
            <a:r>
              <a:rPr lang="fr-FR" sz="1200" b="0" i="0" dirty="0" err="1">
                <a:solidFill>
                  <a:srgbClr val="000000"/>
                </a:solidFill>
                <a:effectLst/>
                <a:latin typeface="Graduate"/>
              </a:rPr>
              <a:t>RyePa</a:t>
            </a:r>
            <a:r>
              <a:rPr lang="fr-FR" sz="1200" b="0" i="0" dirty="0">
                <a:solidFill>
                  <a:srgbClr val="000000"/>
                </a:solidFill>
                <a:effectLst/>
                <a:latin typeface="Graduate"/>
              </a:rPr>
              <a:t>, Cornet, Palm Royale… vous ne les connaissez pas ? Pourtant vous pouvez </a:t>
            </a:r>
            <a:r>
              <a:rPr lang="fr-FR" sz="1200" b="1" i="0" dirty="0">
                <a:solidFill>
                  <a:srgbClr val="000000"/>
                </a:solidFill>
                <a:effectLst/>
                <a:latin typeface="Graduate"/>
              </a:rPr>
              <a:t>régulièrement les croiser chez nous </a:t>
            </a:r>
            <a:r>
              <a:rPr lang="fr-FR" sz="1200" b="0" i="0" dirty="0">
                <a:solidFill>
                  <a:srgbClr val="000000"/>
                </a:solidFill>
                <a:effectLst/>
                <a:latin typeface="Graduate"/>
              </a:rPr>
              <a:t>! </a:t>
            </a:r>
          </a:p>
          <a:p>
            <a:pPr fontAlgn="base"/>
            <a:r>
              <a:rPr lang="fr-FR" sz="1200" b="1" i="0" dirty="0">
                <a:solidFill>
                  <a:srgbClr val="000000"/>
                </a:solidFill>
                <a:effectLst/>
                <a:latin typeface="Graduate"/>
              </a:rPr>
              <a:t>La bière est au cœur du concept du Croque Bedaine</a:t>
            </a:r>
            <a:r>
              <a:rPr lang="fr-FR" sz="1200" b="0" i="0" dirty="0">
                <a:solidFill>
                  <a:srgbClr val="000000"/>
                </a:solidFill>
                <a:effectLst/>
                <a:latin typeface="Graduate"/>
              </a:rPr>
              <a:t>, c’est pourquoi nous sommes en </a:t>
            </a:r>
            <a:r>
              <a:rPr lang="fr-FR" sz="1200" b="1" i="0" dirty="0">
                <a:solidFill>
                  <a:srgbClr val="000000"/>
                </a:solidFill>
                <a:effectLst/>
                <a:latin typeface="Graduate"/>
              </a:rPr>
              <a:t>recherche constante de nouveautés </a:t>
            </a:r>
            <a:r>
              <a:rPr lang="fr-FR" sz="1200" b="0" i="0" dirty="0">
                <a:solidFill>
                  <a:srgbClr val="000000"/>
                </a:solidFill>
                <a:effectLst/>
                <a:latin typeface="Graduate"/>
              </a:rPr>
              <a:t>et de perles rares : notre carte est en évolution permanente et se caractérise par sa grande diversité. </a:t>
            </a:r>
          </a:p>
          <a:p>
            <a:pPr fontAlgn="base"/>
            <a:r>
              <a:rPr lang="fr-FR" sz="1200" b="0" i="0" dirty="0">
                <a:solidFill>
                  <a:srgbClr val="000000"/>
                </a:solidFill>
                <a:effectLst/>
                <a:latin typeface="Graduate"/>
              </a:rPr>
              <a:t>Blondes, blanches, ambrées, brunes, IPA, vieillies en fûts de chêne, non filtrées… </a:t>
            </a:r>
            <a:r>
              <a:rPr lang="fr-FR" sz="1200" b="1" i="0" dirty="0">
                <a:solidFill>
                  <a:srgbClr val="000000"/>
                </a:solidFill>
                <a:effectLst/>
                <a:latin typeface="Graduate"/>
              </a:rPr>
              <a:t>il y en a pour tous les goûts !</a:t>
            </a:r>
          </a:p>
          <a:p>
            <a:pPr fontAlgn="base"/>
            <a:endParaRPr lang="fr-FR" sz="800" dirty="0">
              <a:solidFill>
                <a:srgbClr val="000000"/>
              </a:solidFill>
              <a:latin typeface="Graduate"/>
            </a:endParaRPr>
          </a:p>
          <a:p>
            <a:pPr algn="ctr" fontAlgn="base"/>
            <a:r>
              <a:rPr lang="fr-FR" sz="1200" b="1" i="0" u="none" strike="noStrike" cap="all" dirty="0">
                <a:solidFill>
                  <a:srgbClr val="FF0000"/>
                </a:solidFill>
                <a:effectLst/>
                <a:latin typeface="Oswald" panose="00000500000000000000" pitchFamily="2" charset="0"/>
              </a:rPr>
              <a:t>DE SAVOUREUX CROQUES ÉLABORÉS AVEC DES PRODUITS FRAIS</a:t>
            </a:r>
          </a:p>
          <a:p>
            <a:pPr fontAlgn="base"/>
            <a:r>
              <a:rPr lang="fr-FR" sz="1200" b="0" i="0" dirty="0">
                <a:solidFill>
                  <a:srgbClr val="000000"/>
                </a:solidFill>
                <a:effectLst/>
                <a:latin typeface="Graduate"/>
              </a:rPr>
              <a:t>Nos Croques sont confectionnés avec du </a:t>
            </a:r>
            <a:r>
              <a:rPr lang="fr-FR" sz="1200" b="1" i="0" dirty="0">
                <a:solidFill>
                  <a:srgbClr val="000000"/>
                </a:solidFill>
                <a:effectLst/>
                <a:latin typeface="Graduate"/>
              </a:rPr>
              <a:t>pain de boulanger</a:t>
            </a:r>
            <a:r>
              <a:rPr lang="fr-FR" sz="1200" b="0" i="0" dirty="0">
                <a:solidFill>
                  <a:srgbClr val="000000"/>
                </a:solidFill>
                <a:effectLst/>
                <a:latin typeface="Graduate"/>
              </a:rPr>
              <a:t>, composé d’une farine dont </a:t>
            </a:r>
            <a:r>
              <a:rPr lang="fr-FR" sz="1200" b="1" i="0" dirty="0">
                <a:solidFill>
                  <a:srgbClr val="000000"/>
                </a:solidFill>
                <a:effectLst/>
                <a:latin typeface="Graduate"/>
              </a:rPr>
              <a:t>l’assemblage est secret</a:t>
            </a:r>
            <a:r>
              <a:rPr lang="fr-FR" sz="1200" b="0" i="0" dirty="0">
                <a:solidFill>
                  <a:srgbClr val="000000"/>
                </a:solidFill>
                <a:effectLst/>
                <a:latin typeface="Graduate"/>
              </a:rPr>
              <a:t>. </a:t>
            </a:r>
          </a:p>
          <a:p>
            <a:pPr fontAlgn="base"/>
            <a:r>
              <a:rPr lang="fr-FR" sz="1200" b="0" i="0" dirty="0">
                <a:solidFill>
                  <a:srgbClr val="000000"/>
                </a:solidFill>
                <a:effectLst/>
                <a:latin typeface="Graduate"/>
              </a:rPr>
              <a:t>Si tout le monde connaît la recette traditionnelle à base de jambon blanc et d’emmental, Le Croque Bedaine a choisi de le </a:t>
            </a:r>
            <a:r>
              <a:rPr lang="fr-FR" sz="1200" b="1" i="0" dirty="0">
                <a:solidFill>
                  <a:srgbClr val="000000"/>
                </a:solidFill>
                <a:effectLst/>
                <a:latin typeface="Graduate"/>
              </a:rPr>
              <a:t>décliner à l’infini </a:t>
            </a:r>
            <a:r>
              <a:rPr lang="fr-FR" sz="1200" b="0" i="0" dirty="0">
                <a:solidFill>
                  <a:srgbClr val="000000"/>
                </a:solidFill>
                <a:effectLst/>
                <a:latin typeface="Graduate"/>
              </a:rPr>
              <a:t>et donne un nom propre à chaque recette. </a:t>
            </a:r>
          </a:p>
          <a:p>
            <a:pPr fontAlgn="base"/>
            <a:r>
              <a:rPr lang="fr-FR" sz="1200" b="0" i="0" dirty="0">
                <a:solidFill>
                  <a:srgbClr val="000000"/>
                </a:solidFill>
                <a:effectLst/>
                <a:latin typeface="Graduate"/>
              </a:rPr>
              <a:t>Ratatouille, Onglet de bœuf à l’échalote ou encore carbonnade flamande, </a:t>
            </a:r>
            <a:r>
              <a:rPr lang="fr-FR" sz="1200" b="1" i="0" dirty="0">
                <a:solidFill>
                  <a:srgbClr val="000000"/>
                </a:solidFill>
                <a:effectLst/>
                <a:latin typeface="Graduate"/>
              </a:rPr>
              <a:t>les possibilités sont infinies.</a:t>
            </a:r>
            <a:endParaRPr lang="fr-FR" sz="1200" b="1" i="0" dirty="0">
              <a:solidFill>
                <a:srgbClr val="FFFEFE"/>
              </a:solidFill>
              <a:effectLst/>
              <a:latin typeface="Graduate"/>
            </a:endParaRPr>
          </a:p>
          <a:p>
            <a:pPr fontAlgn="base"/>
            <a:endParaRPr lang="fr-FR" sz="1200" b="0" i="0" dirty="0">
              <a:solidFill>
                <a:srgbClr val="FFFEFE"/>
              </a:solidFill>
              <a:effectLst/>
              <a:latin typeface="Graduate"/>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E23026"/>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dirty="0">
                  <a:latin typeface="Arial" panose="020B0604020202020204" pitchFamily="34" charset="0"/>
                  <a:cs typeface="Arial" panose="020B0604020202020204" pitchFamily="34" charset="0"/>
                </a:rPr>
                <a:t>Pl. du Palais de Justice, 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04 94 59 25 16</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2083519" cy="276999"/>
          </a:xfrm>
          <a:prstGeom prst="rect">
            <a:avLst/>
          </a:prstGeom>
          <a:noFill/>
        </p:spPr>
        <p:txBody>
          <a:bodyPr wrap="none" rtlCol="0">
            <a:spAutoFit/>
          </a:bodyPr>
          <a:lstStyle/>
          <a:p>
            <a:r>
              <a:rPr lang="fr-FR" sz="1200" u="sng" strike="noStrike" dirty="0">
                <a:solidFill>
                  <a:srgbClr val="000000"/>
                </a:solidFill>
                <a:effectLst/>
                <a:latin typeface="Graduate"/>
                <a:ea typeface="Calibri" panose="020F0502020204030204" pitchFamily="34" charset="0"/>
                <a:cs typeface="Times New Roman" panose="02020603050405020304" pitchFamily="18" charset="0"/>
                <a:hlinkClick r:id="rId3"/>
              </a:rPr>
              <a:t>brignoles@lecroquebedaine.fr</a:t>
            </a:r>
            <a:endParaRPr lang="fr-FR" sz="1200" u="sng"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2369110"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https://www.lecroquebedaine.fr/</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664991" cy="307777"/>
          </a:xfrm>
          <a:prstGeom prst="rect">
            <a:avLst/>
          </a:prstGeom>
          <a:noFill/>
          <a:ln>
            <a:solidFill>
              <a:schemeClr val="tx1"/>
            </a:solidFill>
          </a:ln>
        </p:spPr>
        <p:txBody>
          <a:bodyPr wrap="square" rtlCol="0">
            <a:spAutoFit/>
          </a:bodyPr>
          <a:lstStyle/>
          <a:p>
            <a:pPr algn="ctr"/>
            <a:r>
              <a:rPr lang="fr-FR" sz="1400" b="1" dirty="0">
                <a:solidFill>
                  <a:srgbClr val="E23026"/>
                </a:solidFill>
                <a:latin typeface="Arial" panose="020B0604020202020204" pitchFamily="34" charset="0"/>
                <a:cs typeface="Arial" panose="020B0604020202020204" pitchFamily="34" charset="0"/>
              </a:rPr>
              <a:t>RESTAURATION</a:t>
            </a:r>
          </a:p>
        </p:txBody>
      </p:sp>
      <p:pic>
        <p:nvPicPr>
          <p:cNvPr id="22" name="Image 21" descr="Une image contenant texte, clipart&#10;&#10;Description générée automatiquement">
            <a:extLst>
              <a:ext uri="{FF2B5EF4-FFF2-40B4-BE49-F238E27FC236}">
                <a16:creationId xmlns:a16="http://schemas.microsoft.com/office/drawing/2014/main" id="{F8B86E54-7300-0F1F-3D50-90B0E3367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0117" y="935389"/>
            <a:ext cx="1731765" cy="1230071"/>
          </a:xfrm>
          <a:prstGeom prst="rect">
            <a:avLst/>
          </a:prstGeom>
        </p:spPr>
      </p:pic>
    </p:spTree>
    <p:extLst>
      <p:ext uri="{BB962C8B-B14F-4D97-AF65-F5344CB8AC3E}">
        <p14:creationId xmlns:p14="http://schemas.microsoft.com/office/powerpoint/2010/main" val="259074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5" name="Image 4">
            <a:extLst>
              <a:ext uri="{FF2B5EF4-FFF2-40B4-BE49-F238E27FC236}">
                <a16:creationId xmlns:a16="http://schemas.microsoft.com/office/drawing/2014/main" id="{A94CEF07-3844-6100-A6B4-0EC51F8B8D3A}"/>
              </a:ext>
            </a:extLst>
          </p:cNvPr>
          <p:cNvPicPr>
            <a:picLocks noChangeAspect="1"/>
          </p:cNvPicPr>
          <p:nvPr/>
        </p:nvPicPr>
        <p:blipFill>
          <a:blip r:embed="rId2"/>
          <a:stretch>
            <a:fillRect/>
          </a:stretch>
        </p:blipFill>
        <p:spPr>
          <a:xfrm>
            <a:off x="3771807" y="2623280"/>
            <a:ext cx="4648385" cy="1611440"/>
          </a:xfrm>
          <a:prstGeom prst="rect">
            <a:avLst/>
          </a:prstGeom>
        </p:spPr>
      </p:pic>
    </p:spTree>
    <p:extLst>
      <p:ext uri="{BB962C8B-B14F-4D97-AF65-F5344CB8AC3E}">
        <p14:creationId xmlns:p14="http://schemas.microsoft.com/office/powerpoint/2010/main" val="2017811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89943"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46173" y="2529016"/>
            <a:ext cx="5229014" cy="2462213"/>
          </a:xfrm>
          <a:prstGeom prst="rect">
            <a:avLst/>
          </a:prstGeom>
          <a:noFill/>
        </p:spPr>
        <p:txBody>
          <a:bodyPr wrap="square" rtlCol="0">
            <a:spAutoFit/>
          </a:bodyPr>
          <a:lstStyle/>
          <a:p>
            <a:pPr fontAlgn="base"/>
            <a:r>
              <a:rPr lang="fr-FR" sz="1400" b="1" i="0" dirty="0">
                <a:effectLst/>
                <a:latin typeface="Quicksand"/>
              </a:rPr>
              <a:t>DAPROM immobilier </a:t>
            </a:r>
            <a:r>
              <a:rPr lang="fr-FR" sz="1400" b="0" i="0" dirty="0">
                <a:effectLst/>
                <a:latin typeface="Quicksand"/>
              </a:rPr>
              <a:t>propose aux particuliers et professionnels de </a:t>
            </a:r>
            <a:r>
              <a:rPr lang="fr-FR" sz="1400" b="1" i="0" dirty="0">
                <a:effectLst/>
                <a:latin typeface="Quicksand"/>
              </a:rPr>
              <a:t>réaliser un achat immobilier en VEFA</a:t>
            </a:r>
            <a:r>
              <a:rPr lang="fr-FR" sz="1400" b="0" i="0" dirty="0">
                <a:effectLst/>
                <a:latin typeface="Quicksand"/>
              </a:rPr>
              <a:t> (vente en état de futur achèvement). </a:t>
            </a:r>
          </a:p>
          <a:p>
            <a:pPr fontAlgn="base"/>
            <a:endParaRPr lang="fr-FR" sz="1400" b="0" i="0" dirty="0">
              <a:effectLst/>
              <a:latin typeface="Quicksand"/>
            </a:endParaRPr>
          </a:p>
          <a:p>
            <a:pPr fontAlgn="base"/>
            <a:r>
              <a:rPr lang="fr-FR" sz="1400" b="0" i="0" dirty="0">
                <a:effectLst/>
                <a:latin typeface="Quicksand"/>
              </a:rPr>
              <a:t>Nos </a:t>
            </a:r>
            <a:r>
              <a:rPr lang="fr-FR" sz="1400" b="1" i="0" dirty="0">
                <a:effectLst/>
                <a:latin typeface="Quicksand"/>
              </a:rPr>
              <a:t>programmes immobiliers neufs</a:t>
            </a:r>
            <a:r>
              <a:rPr lang="fr-FR" sz="1400" b="0" i="0" dirty="0">
                <a:effectLst/>
                <a:latin typeface="Quicksand"/>
              </a:rPr>
              <a:t> vous permettent d’investir dans un </a:t>
            </a:r>
            <a:r>
              <a:rPr lang="fr-FR" sz="1400" b="1" i="0" dirty="0">
                <a:effectLst/>
                <a:latin typeface="Quicksand"/>
              </a:rPr>
              <a:t>appartement neuf</a:t>
            </a:r>
            <a:r>
              <a:rPr lang="fr-FR" sz="1400" b="0" i="0" dirty="0">
                <a:effectLst/>
                <a:latin typeface="Quicksand"/>
              </a:rPr>
              <a:t>, une villa ou </a:t>
            </a:r>
            <a:r>
              <a:rPr lang="fr-FR" sz="1400" b="1" i="0" dirty="0">
                <a:effectLst/>
                <a:latin typeface="Quicksand"/>
              </a:rPr>
              <a:t>maison neuve</a:t>
            </a:r>
            <a:r>
              <a:rPr lang="fr-FR" sz="1400" b="0" i="0" dirty="0">
                <a:effectLst/>
                <a:latin typeface="Quicksand"/>
              </a:rPr>
              <a:t>, un </a:t>
            </a:r>
            <a:r>
              <a:rPr lang="fr-FR" sz="1400" b="1" i="0" dirty="0">
                <a:effectLst/>
                <a:latin typeface="Quicksand"/>
              </a:rPr>
              <a:t>local commercial </a:t>
            </a:r>
            <a:r>
              <a:rPr lang="fr-FR" sz="1400" b="0" i="0" dirty="0">
                <a:effectLst/>
                <a:latin typeface="Quicksand"/>
              </a:rPr>
              <a:t>dans le département du Var. </a:t>
            </a:r>
          </a:p>
          <a:p>
            <a:pPr fontAlgn="base"/>
            <a:endParaRPr lang="fr-FR" sz="1400" dirty="0">
              <a:latin typeface="Quicksand"/>
            </a:endParaRPr>
          </a:p>
          <a:p>
            <a:pPr fontAlgn="base"/>
            <a:r>
              <a:rPr lang="fr-FR" sz="1400" b="0" i="0" dirty="0">
                <a:effectLst/>
                <a:latin typeface="Quicksand"/>
              </a:rPr>
              <a:t>Chaque logement proposé en centre Var se situe à proximité du bord de mer et des villes de Toulon, Six Fours, Hyères, Sainte Maxime, Saint-Tropez, Cogolin ou encore Fréjus.</a:t>
            </a:r>
            <a:endParaRPr lang="fr-FR" sz="1400" b="0" i="0" dirty="0">
              <a:effectLst/>
              <a:latin typeface="Graduate"/>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0070C0"/>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dirty="0">
                  <a:latin typeface="Arial" panose="020B0604020202020204" pitchFamily="34" charset="0"/>
                  <a:cs typeface="Arial" panose="020B0604020202020204" pitchFamily="34" charset="0"/>
                </a:rPr>
                <a:t>ZA LA LAUVE MIGRANON</a:t>
              </a:r>
            </a:p>
            <a:p>
              <a:r>
                <a:rPr lang="fr-FR" sz="1200" dirty="0">
                  <a:latin typeface="Arial" panose="020B0604020202020204" pitchFamily="34" charset="0"/>
                  <a:cs typeface="Arial" panose="020B0604020202020204" pitchFamily="34" charset="0"/>
                </a:rPr>
                <a:t>83790 PIGNIANS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04 83 69 20 86</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2122825" cy="276999"/>
          </a:xfrm>
          <a:prstGeom prst="rect">
            <a:avLst/>
          </a:prstGeom>
          <a:noFill/>
        </p:spPr>
        <p:txBody>
          <a:bodyPr wrap="none" rtlCol="0">
            <a:spAutoFit/>
          </a:bodyPr>
          <a:lstStyle/>
          <a:p>
            <a:r>
              <a:rPr lang="fr-FR" sz="1200" u="sng" strike="noStrike" dirty="0">
                <a:solidFill>
                  <a:srgbClr val="000000"/>
                </a:solidFill>
                <a:effectLst/>
                <a:latin typeface="Graduate"/>
                <a:ea typeface="Calibri" panose="020F0502020204030204" pitchFamily="34" charset="0"/>
                <a:cs typeface="Times New Roman" panose="02020603050405020304" pitchFamily="18" charset="0"/>
              </a:rPr>
              <a:t>contact@daprom-immobilier.fr</a:t>
            </a:r>
            <a:endParaRPr lang="fr-FR" sz="1200" u="sng"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2455224"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https://www.daprom-immobilier.fr/</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664991" cy="307777"/>
          </a:xfrm>
          <a:prstGeom prst="rect">
            <a:avLst/>
          </a:prstGeom>
          <a:noFill/>
          <a:ln>
            <a:solidFill>
              <a:schemeClr val="tx1"/>
            </a:solidFill>
          </a:ln>
        </p:spPr>
        <p:txBody>
          <a:bodyPr wrap="square" rtlCol="0">
            <a:spAutoFit/>
          </a:bodyPr>
          <a:lstStyle/>
          <a:p>
            <a:pPr algn="ctr"/>
            <a:r>
              <a:rPr lang="fr-FR" sz="1400" b="1" dirty="0">
                <a:solidFill>
                  <a:srgbClr val="0070C0"/>
                </a:solidFill>
                <a:latin typeface="Arial" panose="020B0604020202020204" pitchFamily="34" charset="0"/>
                <a:cs typeface="Arial" panose="020B0604020202020204" pitchFamily="34" charset="0"/>
              </a:rPr>
              <a:t>IMMOBILIER</a:t>
            </a:r>
          </a:p>
        </p:txBody>
      </p:sp>
      <p:sp>
        <p:nvSpPr>
          <p:cNvPr id="2" name="AutoShape 2" descr="Daprom Promoteur Immobilier Var (83) - Programmes Neufs Appartement ,  Maison, Locaux.">
            <a:extLst>
              <a:ext uri="{FF2B5EF4-FFF2-40B4-BE49-F238E27FC236}">
                <a16:creationId xmlns:a16="http://schemas.microsoft.com/office/drawing/2014/main" id="{CDC518D3-30FF-18CF-9708-7195EFF812F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a:extLst>
              <a:ext uri="{FF2B5EF4-FFF2-40B4-BE49-F238E27FC236}">
                <a16:creationId xmlns:a16="http://schemas.microsoft.com/office/drawing/2014/main" id="{8526F542-7C58-FDFB-2FB8-83CE9F04CE88}"/>
              </a:ext>
            </a:extLst>
          </p:cNvPr>
          <p:cNvPicPr>
            <a:picLocks noChangeAspect="1"/>
          </p:cNvPicPr>
          <p:nvPr/>
        </p:nvPicPr>
        <p:blipFill>
          <a:blip r:embed="rId3"/>
          <a:stretch>
            <a:fillRect/>
          </a:stretch>
        </p:blipFill>
        <p:spPr>
          <a:xfrm>
            <a:off x="4450718" y="1084624"/>
            <a:ext cx="3046059" cy="1055967"/>
          </a:xfrm>
          <a:prstGeom prst="rect">
            <a:avLst/>
          </a:prstGeom>
        </p:spPr>
      </p:pic>
    </p:spTree>
    <p:extLst>
      <p:ext uri="{BB962C8B-B14F-4D97-AF65-F5344CB8AC3E}">
        <p14:creationId xmlns:p14="http://schemas.microsoft.com/office/powerpoint/2010/main" val="110716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18E72DC4-CFA2-274B-2628-3D70AE26D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2475" y="2573806"/>
            <a:ext cx="3947049" cy="1710388"/>
          </a:xfrm>
          <a:prstGeom prst="rect">
            <a:avLst/>
          </a:prstGeom>
        </p:spPr>
      </p:pic>
    </p:spTree>
    <p:extLst>
      <p:ext uri="{BB962C8B-B14F-4D97-AF65-F5344CB8AC3E}">
        <p14:creationId xmlns:p14="http://schemas.microsoft.com/office/powerpoint/2010/main" val="401650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6AB6791-CA34-1430-0153-6221D2125F42}"/>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969" y="3191765"/>
              <a:ext cx="5229014" cy="2462213"/>
            </a:xfrm>
            <a:prstGeom prst="rect">
              <a:avLst/>
            </a:prstGeom>
            <a:noFill/>
          </p:spPr>
          <p:txBody>
            <a:bodyPr wrap="square" rtlCol="0">
              <a:spAutoFit/>
            </a:bodyPr>
            <a:lstStyle/>
            <a:p>
              <a:pPr algn="just"/>
              <a:r>
                <a:rPr lang="fr-FR" sz="1400" dirty="0"/>
                <a:t>Avec plus de 100 000 chantiers en 2020 en France et à l’international, Eiffage est l’un des </a:t>
              </a:r>
              <a:r>
                <a:rPr lang="fr-FR" sz="1400" b="1" dirty="0"/>
                <a:t>leaders européens </a:t>
              </a:r>
              <a:r>
                <a:rPr lang="fr-FR" sz="1400" dirty="0"/>
                <a:t>du BTP et des concessions. Les </a:t>
              </a:r>
              <a:r>
                <a:rPr lang="fr-FR" sz="1400" b="1" dirty="0"/>
                <a:t>72 000 collaborateurs </a:t>
              </a:r>
              <a:r>
                <a:rPr lang="fr-FR" sz="1400" dirty="0"/>
                <a:t>de notre Groupe exercent leur activité à travers les métiers de la construction, de l’immobilier, de l'aménagement, du génie civil, du métal, de la route, de l’énergie systèmes et des concessions. </a:t>
              </a:r>
            </a:p>
            <a:p>
              <a:pPr algn="just"/>
              <a:endParaRPr lang="fr-FR" sz="1400" dirty="0">
                <a:latin typeface="Arial" panose="020B0604020202020204" pitchFamily="34" charset="0"/>
                <a:cs typeface="Arial" panose="020B0604020202020204" pitchFamily="34" charset="0"/>
              </a:endParaRPr>
            </a:p>
            <a:p>
              <a:pPr algn="just"/>
              <a:r>
                <a:rPr lang="fr-FR" sz="1400" dirty="0"/>
                <a:t>Leur </a:t>
              </a:r>
              <a:r>
                <a:rPr lang="fr-FR" sz="1400" b="1" dirty="0"/>
                <a:t>ambition</a:t>
              </a:r>
              <a:r>
                <a:rPr lang="fr-FR" sz="1400" dirty="0"/>
                <a:t> est de construire un avenir à taille humaine en faisant émerger </a:t>
              </a:r>
              <a:r>
                <a:rPr lang="fr-FR" sz="1400" b="1" dirty="0"/>
                <a:t>la ville durable</a:t>
              </a:r>
              <a:r>
                <a:rPr lang="fr-FR" sz="1400" dirty="0"/>
                <a:t>, en reliant les territoires et en mettant en œuvre des solutions et des services toujours </a:t>
              </a:r>
              <a:r>
                <a:rPr lang="fr-FR" sz="1400" b="1" dirty="0"/>
                <a:t>plus innovants </a:t>
              </a:r>
              <a:r>
                <a:rPr lang="fr-FR" sz="1400" dirty="0"/>
                <a:t>pour </a:t>
              </a:r>
              <a:r>
                <a:rPr lang="fr-FR" sz="1400" b="1" dirty="0"/>
                <a:t>répondre aux besoins </a:t>
              </a:r>
              <a:r>
                <a:rPr lang="fr-FR" sz="1400" dirty="0"/>
                <a:t>des populations, au </a:t>
              </a:r>
              <a:r>
                <a:rPr lang="fr-FR" sz="1400" b="1" dirty="0"/>
                <a:t>plus près des territoires</a:t>
              </a:r>
              <a:r>
                <a:rPr lang="fr-FR" sz="1400" dirty="0"/>
                <a:t>. </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FE000B"/>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95367" y="3403179"/>
              <a:ext cx="2565779" cy="830997"/>
              <a:chOff x="2452643" y="3403179"/>
              <a:chExt cx="2565779" cy="830997"/>
            </a:xfrm>
          </p:grpSpPr>
          <p:sp>
            <p:nvSpPr>
              <p:cNvPr id="29" name="ZoneTexte 28">
                <a:extLst>
                  <a:ext uri="{FF2B5EF4-FFF2-40B4-BE49-F238E27FC236}">
                    <a16:creationId xmlns:a16="http://schemas.microsoft.com/office/drawing/2014/main" id="{8D611657-48AC-42B3-85EA-C45FB1DA37D3}"/>
                  </a:ext>
                </a:extLst>
              </p:cNvPr>
              <p:cNvSpPr txBox="1"/>
              <p:nvPr/>
            </p:nvSpPr>
            <p:spPr>
              <a:xfrm>
                <a:off x="2452643" y="3403179"/>
                <a:ext cx="2565779" cy="830997"/>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ETABLISSEMENT CÔTE D'AZUR AGENCE DE BRIGNOLES </a:t>
                </a:r>
              </a:p>
              <a:p>
                <a:r>
                  <a:rPr lang="fr-FR" sz="1200" cap="small" dirty="0">
                    <a:solidFill>
                      <a:srgbClr val="000000"/>
                    </a:solidFill>
                    <a:latin typeface="Arial" panose="020B0604020202020204" pitchFamily="34" charset="0"/>
                    <a:cs typeface="Arial" panose="020B0604020202020204" pitchFamily="34" charset="0"/>
                  </a:rPr>
                  <a:t>ZI CONSACS - 138 RUE ST JEAN</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297873"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jerome.dussauze@eiffage.com</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891865"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https://www.eiffage.com/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21EADF4B-15E0-4705-9A5D-0D9A66C239D3}"/>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FB000C"/>
                  </a:solidFill>
                  <a:latin typeface="Arial" panose="020B0604020202020204" pitchFamily="34" charset="0"/>
                  <a:cs typeface="Arial" panose="020B0604020202020204" pitchFamily="34" charset="0"/>
                </a:rPr>
                <a:t>BTP</a:t>
              </a:r>
            </a:p>
          </p:txBody>
        </p:sp>
      </p:grpSp>
      <p:sp>
        <p:nvSpPr>
          <p:cNvPr id="2" name="ZoneTexte 1">
            <a:extLst>
              <a:ext uri="{FF2B5EF4-FFF2-40B4-BE49-F238E27FC236}">
                <a16:creationId xmlns:a16="http://schemas.microsoft.com/office/drawing/2014/main" id="{39C71D54-6B9F-37BD-8769-BA7987892EE1}"/>
              </a:ext>
            </a:extLst>
          </p:cNvPr>
          <p:cNvSpPr txBox="1"/>
          <p:nvPr/>
        </p:nvSpPr>
        <p:spPr>
          <a:xfrm>
            <a:off x="2542710" y="3658961"/>
            <a:ext cx="1207382"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06 12 51 98 20</a:t>
            </a:r>
            <a:endParaRPr lang="fr-FR" sz="1200"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ABE907B3-001C-CA22-200B-2EEA8F118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7250" y="913661"/>
            <a:ext cx="2857500" cy="1238250"/>
          </a:xfrm>
          <a:prstGeom prst="rect">
            <a:avLst/>
          </a:prstGeom>
        </p:spPr>
      </p:pic>
    </p:spTree>
    <p:extLst>
      <p:ext uri="{BB962C8B-B14F-4D97-AF65-F5344CB8AC3E}">
        <p14:creationId xmlns:p14="http://schemas.microsoft.com/office/powerpoint/2010/main" val="174078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39172"/>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dirty="0"/>
          </a:p>
        </p:txBody>
      </p:sp>
      <p:pic>
        <p:nvPicPr>
          <p:cNvPr id="10" name="Image 9">
            <a:extLst>
              <a:ext uri="{FF2B5EF4-FFF2-40B4-BE49-F238E27FC236}">
                <a16:creationId xmlns:a16="http://schemas.microsoft.com/office/drawing/2014/main" id="{87AD7FD4-A7FB-8EC1-EA35-CE59CC451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927" y="2151927"/>
            <a:ext cx="6362145" cy="2554146"/>
          </a:xfrm>
          <a:prstGeom prst="rect">
            <a:avLst/>
          </a:prstGeom>
        </p:spPr>
      </p:pic>
    </p:spTree>
    <p:extLst>
      <p:ext uri="{BB962C8B-B14F-4D97-AF65-F5344CB8AC3E}">
        <p14:creationId xmlns:p14="http://schemas.microsoft.com/office/powerpoint/2010/main" val="4208255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4865" y="1147781"/>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7170" y="2622128"/>
            <a:ext cx="5229014" cy="1600438"/>
          </a:xfrm>
          <a:prstGeom prst="rect">
            <a:avLst/>
          </a:prstGeom>
          <a:noFill/>
        </p:spPr>
        <p:txBody>
          <a:bodyPr wrap="square" rtlCol="0">
            <a:spAutoFit/>
          </a:bodyPr>
          <a:lstStyle/>
          <a:p>
            <a:pPr algn="just"/>
            <a:r>
              <a:rPr lang="fr-FR" sz="1400" dirty="0"/>
              <a:t>Spécialisée en </a:t>
            </a:r>
            <a:r>
              <a:rPr lang="fr-FR" sz="1400" b="1" dirty="0"/>
              <a:t>travaux électriques</a:t>
            </a:r>
            <a:r>
              <a:rPr lang="fr-FR" sz="1400" dirty="0"/>
              <a:t>, l’entreprise ELOENZ réalise également les </a:t>
            </a:r>
            <a:r>
              <a:rPr lang="fr-FR" sz="1400" b="1" dirty="0"/>
              <a:t>travaux de climatisation </a:t>
            </a:r>
            <a:r>
              <a:rPr lang="fr-FR" sz="1400" dirty="0"/>
              <a:t>- </a:t>
            </a:r>
            <a:r>
              <a:rPr lang="fr-FR" sz="1400" b="1" dirty="0"/>
              <a:t>Pompe à chaleur</a:t>
            </a:r>
            <a:r>
              <a:rPr lang="fr-FR" sz="1400" dirty="0"/>
              <a:t>, Automatisme, Vidéosurveillance, Antenne, Alarme et Domotique.</a:t>
            </a:r>
          </a:p>
          <a:p>
            <a:pPr algn="just"/>
            <a:endParaRPr lang="fr-FR" sz="1400" dirty="0"/>
          </a:p>
          <a:p>
            <a:pPr algn="just"/>
            <a:r>
              <a:rPr lang="fr-FR" sz="1400" dirty="0"/>
              <a:t>Situés à BRIGNOLES, nous intervenons principalement dans le Var et les départements limitrophes auprès d’une clientèle variée : Particuliers, Professionnels, Collectivités </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4FAF2D"/>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QUARTIER LE PRE DE Pâques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195968"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04 89 11 33 31</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1619354"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contact@eloenz.com</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1808059"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http://www.eloenz.com/</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74714"/>
            <a:ext cx="1341971" cy="307777"/>
          </a:xfrm>
          <a:prstGeom prst="rect">
            <a:avLst/>
          </a:prstGeom>
          <a:noFill/>
          <a:ln>
            <a:solidFill>
              <a:schemeClr val="tx1"/>
            </a:solidFill>
          </a:ln>
        </p:spPr>
        <p:txBody>
          <a:bodyPr wrap="square" rtlCol="0">
            <a:spAutoFit/>
          </a:bodyPr>
          <a:lstStyle/>
          <a:p>
            <a:pPr algn="ctr"/>
            <a:r>
              <a:rPr lang="fr-FR" sz="1400" b="1" dirty="0">
                <a:solidFill>
                  <a:srgbClr val="4FAF2D"/>
                </a:solidFill>
                <a:latin typeface="Arial" panose="020B0604020202020204" pitchFamily="34" charset="0"/>
                <a:cs typeface="Arial" panose="020B0604020202020204" pitchFamily="34" charset="0"/>
              </a:rPr>
              <a:t>BTP</a:t>
            </a:r>
          </a:p>
        </p:txBody>
      </p:sp>
      <p:pic>
        <p:nvPicPr>
          <p:cNvPr id="5" name="Image 4">
            <a:extLst>
              <a:ext uri="{FF2B5EF4-FFF2-40B4-BE49-F238E27FC236}">
                <a16:creationId xmlns:a16="http://schemas.microsoft.com/office/drawing/2014/main" id="{F7E68537-DEFE-7AE0-A4E9-3B31A5D50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2414" y="978083"/>
            <a:ext cx="2882162" cy="1157072"/>
          </a:xfrm>
          <a:prstGeom prst="rect">
            <a:avLst/>
          </a:prstGeom>
        </p:spPr>
      </p:pic>
    </p:spTree>
    <p:extLst>
      <p:ext uri="{BB962C8B-B14F-4D97-AF65-F5344CB8AC3E}">
        <p14:creationId xmlns:p14="http://schemas.microsoft.com/office/powerpoint/2010/main" val="196801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39172"/>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a:t>https://www.energitec.fr/</a:t>
            </a:r>
            <a:endParaRPr lang="fr-FR" sz="1801" dirty="0"/>
          </a:p>
        </p:txBody>
      </p:sp>
      <p:pic>
        <p:nvPicPr>
          <p:cNvPr id="1028" name="Picture 4" descr="ENERGITEC | Ingénierie électrique | Région PACA">
            <a:extLst>
              <a:ext uri="{FF2B5EF4-FFF2-40B4-BE49-F238E27FC236}">
                <a16:creationId xmlns:a16="http://schemas.microsoft.com/office/drawing/2014/main" id="{444B2612-696E-169E-8ED7-DFF8A9E1B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720" y="2707691"/>
            <a:ext cx="5861576" cy="125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41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229014" cy="2893100"/>
          </a:xfrm>
          <a:prstGeom prst="rect">
            <a:avLst/>
          </a:prstGeom>
          <a:noFill/>
        </p:spPr>
        <p:txBody>
          <a:bodyPr wrap="square" rtlCol="0">
            <a:spAutoFit/>
          </a:bodyPr>
          <a:lstStyle/>
          <a:p>
            <a:pPr algn="just"/>
            <a:r>
              <a:rPr lang="fr-FR" sz="1400" dirty="0"/>
              <a:t>Nos agences, spécialisées dans la </a:t>
            </a:r>
            <a:r>
              <a:rPr lang="fr-FR" sz="1400" b="1" dirty="0"/>
              <a:t>gestion immobilière</a:t>
            </a:r>
            <a:r>
              <a:rPr lang="fr-FR" sz="1400" dirty="0"/>
              <a:t>, sont avant tout des entreprises à taille humaine, Varoises et indépendantes de tout groupe financier, elles ont bâti leur réputation sur une </a:t>
            </a:r>
            <a:r>
              <a:rPr lang="fr-FR" sz="1400" b="1" dirty="0"/>
              <a:t>gestion personnalisée</a:t>
            </a:r>
            <a:r>
              <a:rPr lang="fr-FR" sz="1400" dirty="0"/>
              <a:t>, la </a:t>
            </a:r>
            <a:r>
              <a:rPr lang="fr-FR" sz="1400" b="1" dirty="0"/>
              <a:t>qualité</a:t>
            </a:r>
            <a:r>
              <a:rPr lang="fr-FR" sz="1400" dirty="0"/>
              <a:t> de leurs services et leur extrême </a:t>
            </a:r>
            <a:r>
              <a:rPr lang="fr-FR" sz="1400" b="1" dirty="0"/>
              <a:t>rigueur</a:t>
            </a:r>
            <a:r>
              <a:rPr lang="fr-FR" sz="1400" dirty="0"/>
              <a:t> comptable.</a:t>
            </a:r>
          </a:p>
          <a:p>
            <a:pPr algn="just"/>
            <a:br>
              <a:rPr lang="fr-FR" sz="1400" dirty="0"/>
            </a:br>
            <a:r>
              <a:rPr lang="fr-FR" sz="1400" dirty="0"/>
              <a:t>Notre structure composée de </a:t>
            </a:r>
            <a:r>
              <a:rPr lang="fr-FR" sz="1400" b="1" dirty="0"/>
              <a:t>19 collaborateurs </a:t>
            </a:r>
            <a:r>
              <a:rPr lang="fr-FR" sz="1400" dirty="0"/>
              <a:t>répartis entre BRIGNOLES et SAINT MAXIMIN toujours proches de vous et à votre écoute, bénéficie des moyens et des compétences nécessaires pour répondre rapidement et efficacement aux </a:t>
            </a:r>
            <a:r>
              <a:rPr lang="fr-FR" sz="1400" b="1" dirty="0"/>
              <a:t>besoins spécifiques </a:t>
            </a:r>
            <a:r>
              <a:rPr lang="fr-FR" sz="1400" dirty="0"/>
              <a:t>et variés de la gérance de biens immobiliers, tant dans les domaines juridiques que techniques et comptables.</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176FC1"/>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37 SQUARE SAINT LOUIS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2123851"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http://www.agence-rex.com/</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341971" cy="307777"/>
          </a:xfrm>
          <a:prstGeom prst="rect">
            <a:avLst/>
          </a:prstGeom>
          <a:noFill/>
          <a:ln>
            <a:solidFill>
              <a:schemeClr val="tx1"/>
            </a:solidFill>
          </a:ln>
        </p:spPr>
        <p:txBody>
          <a:bodyPr wrap="square" rtlCol="0">
            <a:spAutoFit/>
          </a:bodyPr>
          <a:lstStyle/>
          <a:p>
            <a:pPr algn="ctr"/>
            <a:r>
              <a:rPr lang="fr-FR" sz="1400" b="1" dirty="0">
                <a:solidFill>
                  <a:srgbClr val="176FC1"/>
                </a:solidFill>
                <a:latin typeface="Arial" panose="020B0604020202020204" pitchFamily="34" charset="0"/>
                <a:cs typeface="Arial" panose="020B0604020202020204" pitchFamily="34" charset="0"/>
              </a:rPr>
              <a:t>IMMOBILIER</a:t>
            </a:r>
          </a:p>
        </p:txBody>
      </p:sp>
      <p:pic>
        <p:nvPicPr>
          <p:cNvPr id="6" name="Image 5">
            <a:extLst>
              <a:ext uri="{FF2B5EF4-FFF2-40B4-BE49-F238E27FC236}">
                <a16:creationId xmlns:a16="http://schemas.microsoft.com/office/drawing/2014/main" id="{6877AC19-1319-29D6-F0D0-18AF2F0AC398}"/>
              </a:ext>
            </a:extLst>
          </p:cNvPr>
          <p:cNvPicPr>
            <a:picLocks noChangeAspect="1"/>
          </p:cNvPicPr>
          <p:nvPr/>
        </p:nvPicPr>
        <p:blipFill rotWithShape="1">
          <a:blip r:embed="rId4"/>
          <a:srcRect l="37573" t="46593" r="27187" b="25599"/>
          <a:stretch/>
        </p:blipFill>
        <p:spPr>
          <a:xfrm>
            <a:off x="4777617" y="924714"/>
            <a:ext cx="2392261" cy="1217488"/>
          </a:xfrm>
          <a:prstGeom prst="rect">
            <a:avLst/>
          </a:prstGeom>
        </p:spPr>
      </p:pic>
      <p:sp>
        <p:nvSpPr>
          <p:cNvPr id="2" name="ZoneTexte 1">
            <a:extLst>
              <a:ext uri="{FF2B5EF4-FFF2-40B4-BE49-F238E27FC236}">
                <a16:creationId xmlns:a16="http://schemas.microsoft.com/office/drawing/2014/main" id="{0CF8C66F-614E-054A-60D8-AD2F4F128FFE}"/>
              </a:ext>
            </a:extLst>
          </p:cNvPr>
          <p:cNvSpPr txBox="1"/>
          <p:nvPr/>
        </p:nvSpPr>
        <p:spPr>
          <a:xfrm>
            <a:off x="2633619" y="3648442"/>
            <a:ext cx="1207382"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04 94 69 17 28</a:t>
            </a:r>
          </a:p>
        </p:txBody>
      </p:sp>
    </p:spTree>
    <p:extLst>
      <p:ext uri="{BB962C8B-B14F-4D97-AF65-F5344CB8AC3E}">
        <p14:creationId xmlns:p14="http://schemas.microsoft.com/office/powerpoint/2010/main" val="237478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4865" y="1147781"/>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7170" y="2622128"/>
            <a:ext cx="5229014" cy="2893100"/>
          </a:xfrm>
          <a:prstGeom prst="rect">
            <a:avLst/>
          </a:prstGeom>
          <a:noFill/>
        </p:spPr>
        <p:txBody>
          <a:bodyPr wrap="square" rtlCol="0">
            <a:spAutoFit/>
          </a:bodyPr>
          <a:lstStyle/>
          <a:p>
            <a:pPr algn="l"/>
            <a:r>
              <a:rPr lang="fr-FR" sz="1400" b="0" i="0" dirty="0">
                <a:solidFill>
                  <a:srgbClr val="000000"/>
                </a:solidFill>
                <a:effectLst/>
                <a:latin typeface="+mj-lt"/>
              </a:rPr>
              <a:t>Depuis sa création en 2008, </a:t>
            </a:r>
            <a:r>
              <a:rPr lang="fr-FR" sz="1400" b="1" i="0" dirty="0">
                <a:solidFill>
                  <a:srgbClr val="000000"/>
                </a:solidFill>
                <a:effectLst/>
                <a:latin typeface="+mj-lt"/>
              </a:rPr>
              <a:t>ENERGITEC</a:t>
            </a:r>
            <a:r>
              <a:rPr lang="fr-FR" sz="1400" b="0" i="0" dirty="0">
                <a:solidFill>
                  <a:srgbClr val="000000"/>
                </a:solidFill>
                <a:effectLst/>
                <a:latin typeface="+mj-lt"/>
              </a:rPr>
              <a:t> a développé son activité </a:t>
            </a:r>
            <a:r>
              <a:rPr lang="fr-FR" sz="1400" b="1" i="0" dirty="0">
                <a:solidFill>
                  <a:srgbClr val="000000"/>
                </a:solidFill>
                <a:effectLst/>
                <a:latin typeface="+mj-lt"/>
              </a:rPr>
              <a:t>électricité courants forts et courants faibles </a:t>
            </a:r>
            <a:r>
              <a:rPr lang="fr-FR" sz="1400" b="0" i="0" dirty="0">
                <a:solidFill>
                  <a:srgbClr val="000000"/>
                </a:solidFill>
                <a:effectLst/>
                <a:latin typeface="+mj-lt"/>
              </a:rPr>
              <a:t>essentiellement dans les </a:t>
            </a:r>
            <a:r>
              <a:rPr lang="fr-FR" sz="1400" b="1" i="0" dirty="0">
                <a:solidFill>
                  <a:srgbClr val="000000"/>
                </a:solidFill>
                <a:effectLst/>
                <a:latin typeface="+mj-lt"/>
              </a:rPr>
              <a:t>secteurs industriel et tertiaire</a:t>
            </a:r>
            <a:r>
              <a:rPr lang="fr-FR" sz="1400" b="0" i="0" dirty="0">
                <a:solidFill>
                  <a:srgbClr val="000000"/>
                </a:solidFill>
                <a:effectLst/>
                <a:latin typeface="+mj-lt"/>
              </a:rPr>
              <a:t>.</a:t>
            </a:r>
          </a:p>
          <a:p>
            <a:pPr algn="l"/>
            <a:endParaRPr lang="fr-FR" sz="1400" b="0" i="0" dirty="0">
              <a:solidFill>
                <a:srgbClr val="000000"/>
              </a:solidFill>
              <a:effectLst/>
              <a:latin typeface="+mj-lt"/>
            </a:endParaRPr>
          </a:p>
          <a:p>
            <a:pPr algn="l"/>
            <a:r>
              <a:rPr lang="fr-FR" sz="1400" b="0" i="0" dirty="0">
                <a:solidFill>
                  <a:srgbClr val="000000"/>
                </a:solidFill>
                <a:effectLst/>
                <a:latin typeface="+mj-lt"/>
              </a:rPr>
              <a:t>Acteur dans </a:t>
            </a:r>
            <a:r>
              <a:rPr lang="fr-FR" sz="1400" b="1" i="0" dirty="0">
                <a:solidFill>
                  <a:srgbClr val="000000"/>
                </a:solidFill>
                <a:effectLst/>
                <a:latin typeface="+mj-lt"/>
              </a:rPr>
              <a:t>l’ingénierie électrique </a:t>
            </a:r>
            <a:r>
              <a:rPr lang="fr-FR" sz="1400" b="0" i="0" dirty="0">
                <a:solidFill>
                  <a:srgbClr val="000000"/>
                </a:solidFill>
                <a:effectLst/>
                <a:latin typeface="+mj-lt"/>
              </a:rPr>
              <a:t>depuis la conception jusqu’à la maintenance des installations, elle intervient auprès de </a:t>
            </a:r>
            <a:r>
              <a:rPr lang="fr-FR" sz="1400" b="1" i="0" dirty="0">
                <a:solidFill>
                  <a:srgbClr val="000000"/>
                </a:solidFill>
                <a:effectLst/>
                <a:latin typeface="+mj-lt"/>
              </a:rPr>
              <a:t>clients publics et privés.</a:t>
            </a:r>
          </a:p>
          <a:p>
            <a:pPr algn="l"/>
            <a:endParaRPr lang="fr-FR" sz="1400" b="1" i="0" dirty="0">
              <a:solidFill>
                <a:srgbClr val="000000"/>
              </a:solidFill>
              <a:effectLst/>
              <a:latin typeface="+mj-lt"/>
            </a:endParaRPr>
          </a:p>
          <a:p>
            <a:pPr algn="l"/>
            <a:r>
              <a:rPr lang="fr-FR" sz="1400" b="0" i="0" dirty="0">
                <a:solidFill>
                  <a:srgbClr val="000000"/>
                </a:solidFill>
                <a:effectLst/>
                <a:latin typeface="+mj-lt"/>
              </a:rPr>
              <a:t>La société continue à se développer par la mise en œuvre de méthodes rigoureuses, en apportant à ses clients des </a:t>
            </a:r>
            <a:r>
              <a:rPr lang="fr-FR" sz="1400" b="1" i="0" dirty="0">
                <a:solidFill>
                  <a:srgbClr val="000000"/>
                </a:solidFill>
                <a:effectLst/>
                <a:latin typeface="+mj-lt"/>
              </a:rPr>
              <a:t>solutions techniques innovantes</a:t>
            </a:r>
            <a:r>
              <a:rPr lang="fr-FR" sz="1400" b="0" i="0" dirty="0">
                <a:solidFill>
                  <a:srgbClr val="000000"/>
                </a:solidFill>
                <a:effectLst/>
                <a:latin typeface="+mj-lt"/>
              </a:rPr>
              <a:t>, </a:t>
            </a:r>
            <a:r>
              <a:rPr lang="fr-FR" sz="1400" b="1" i="0" dirty="0">
                <a:solidFill>
                  <a:srgbClr val="000000"/>
                </a:solidFill>
                <a:effectLst/>
                <a:latin typeface="+mj-lt"/>
              </a:rPr>
              <a:t>adaptées</a:t>
            </a:r>
            <a:r>
              <a:rPr lang="fr-FR" sz="1400" b="0" i="0" dirty="0">
                <a:solidFill>
                  <a:srgbClr val="000000"/>
                </a:solidFill>
                <a:effectLst/>
                <a:latin typeface="+mj-lt"/>
              </a:rPr>
              <a:t>, </a:t>
            </a:r>
            <a:r>
              <a:rPr lang="fr-FR" sz="1400" b="1" i="0" dirty="0">
                <a:solidFill>
                  <a:srgbClr val="000000"/>
                </a:solidFill>
                <a:effectLst/>
                <a:latin typeface="+mj-lt"/>
              </a:rPr>
              <a:t>pérennes </a:t>
            </a:r>
            <a:r>
              <a:rPr lang="fr-FR" sz="1400" b="0" i="0" dirty="0">
                <a:solidFill>
                  <a:srgbClr val="000000"/>
                </a:solidFill>
                <a:effectLst/>
                <a:latin typeface="+mj-lt"/>
              </a:rPr>
              <a:t>et </a:t>
            </a:r>
            <a:r>
              <a:rPr lang="fr-FR" sz="1400" b="1" i="0" dirty="0">
                <a:solidFill>
                  <a:srgbClr val="000000"/>
                </a:solidFill>
                <a:effectLst/>
                <a:latin typeface="+mj-lt"/>
              </a:rPr>
              <a:t>compétitives</a:t>
            </a:r>
            <a:r>
              <a:rPr lang="fr-FR" sz="1400" b="0" i="0" dirty="0">
                <a:solidFill>
                  <a:srgbClr val="000000"/>
                </a:solidFill>
                <a:effectLst/>
                <a:latin typeface="+mj-lt"/>
              </a:rPr>
              <a:t> dans une démarche </a:t>
            </a:r>
            <a:r>
              <a:rPr lang="fr-FR" sz="1400" b="1" i="0" dirty="0">
                <a:solidFill>
                  <a:srgbClr val="000000"/>
                </a:solidFill>
                <a:effectLst/>
                <a:latin typeface="+mj-lt"/>
              </a:rPr>
              <a:t>Qualité et Environnementale intégrée</a:t>
            </a:r>
            <a:r>
              <a:rPr lang="fr-FR" sz="1400" b="0" i="0" dirty="0">
                <a:solidFill>
                  <a:srgbClr val="000000"/>
                </a:solidFill>
                <a:effectLst/>
                <a:latin typeface="+mj-lt"/>
              </a:rPr>
              <a:t>.</a:t>
            </a:r>
          </a:p>
          <a:p>
            <a:pPr algn="l"/>
            <a:endParaRPr lang="fr-FR" sz="1400" b="0" i="0" dirty="0">
              <a:solidFill>
                <a:srgbClr val="000000"/>
              </a:solidFill>
              <a:effectLst/>
              <a:latin typeface="+mj-lt"/>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chemeClr val="accent2"/>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260 RUE LAVOISIER</a:t>
              </a:r>
            </a:p>
            <a:p>
              <a:r>
                <a:rPr lang="it-IT" sz="1200" cap="small" dirty="0">
                  <a:solidFill>
                    <a:srgbClr val="000000"/>
                  </a:solidFill>
                  <a:latin typeface="Arial" panose="020B0604020202020204" pitchFamily="34" charset="0"/>
                  <a:cs typeface="Arial" panose="020B0604020202020204" pitchFamily="34" charset="0"/>
                </a:rPr>
                <a:t>BP 10524 ZI LA FARLEDE</a:t>
              </a:r>
              <a:endParaRPr lang="fr-FR" sz="1200" cap="small" dirty="0">
                <a:solidFill>
                  <a:srgbClr val="000000"/>
                </a:solidFill>
                <a:latin typeface="Arial" panose="020B0604020202020204" pitchFamily="34" charset="0"/>
                <a:cs typeface="Arial" panose="020B0604020202020204" pitchFamily="34" charset="0"/>
              </a:endParaRPr>
            </a:p>
            <a:p>
              <a:r>
                <a:rPr lang="fr-FR" sz="1200" cap="small" dirty="0">
                  <a:solidFill>
                    <a:srgbClr val="000000"/>
                  </a:solidFill>
                  <a:latin typeface="Arial" panose="020B0604020202020204" pitchFamily="34" charset="0"/>
                  <a:cs typeface="Arial" panose="020B0604020202020204" pitchFamily="34" charset="0"/>
                </a:rPr>
                <a:t>83078TOULON CEDEX 9</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195968"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04 94 98 52 41</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1603324"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contact@energitec.fr</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1808059"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https://www.energitec.fr/</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74714"/>
            <a:ext cx="1528584" cy="307777"/>
          </a:xfrm>
          <a:prstGeom prst="rect">
            <a:avLst/>
          </a:prstGeom>
          <a:noFill/>
          <a:ln>
            <a:solidFill>
              <a:schemeClr val="tx1"/>
            </a:solidFill>
          </a:ln>
        </p:spPr>
        <p:txBody>
          <a:bodyPr wrap="square" rtlCol="0">
            <a:spAutoFit/>
          </a:bodyPr>
          <a:lstStyle/>
          <a:p>
            <a:pPr algn="ctr"/>
            <a:r>
              <a:rPr lang="fr-FR" sz="1400" b="1" dirty="0">
                <a:solidFill>
                  <a:schemeClr val="accent2"/>
                </a:solidFill>
                <a:latin typeface="Arial" panose="020B0604020202020204" pitchFamily="34" charset="0"/>
                <a:cs typeface="Arial" panose="020B0604020202020204" pitchFamily="34" charset="0"/>
              </a:rPr>
              <a:t>ELECTRICITE</a:t>
            </a:r>
          </a:p>
        </p:txBody>
      </p:sp>
      <p:pic>
        <p:nvPicPr>
          <p:cNvPr id="2" name="Picture 4" descr="ENERGITEC | Ingénierie électrique | Région PACA">
            <a:extLst>
              <a:ext uri="{FF2B5EF4-FFF2-40B4-BE49-F238E27FC236}">
                <a16:creationId xmlns:a16="http://schemas.microsoft.com/office/drawing/2014/main" id="{535A8ADD-A9F7-DAE0-2FDB-3051B89FB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262" y="1358266"/>
            <a:ext cx="3283150" cy="703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53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lipart&#10;&#10;Description générée automatiquement">
            <a:extLst>
              <a:ext uri="{FF2B5EF4-FFF2-40B4-BE49-F238E27FC236}">
                <a16:creationId xmlns:a16="http://schemas.microsoft.com/office/drawing/2014/main" id="{94E65918-3150-44C5-8813-F16EC6F29401}"/>
              </a:ext>
            </a:extLst>
          </p:cNvPr>
          <p:cNvPicPr>
            <a:picLocks noChangeAspect="1"/>
          </p:cNvPicPr>
          <p:nvPr/>
        </p:nvPicPr>
        <p:blipFill rotWithShape="1">
          <a:blip r:embed="rId2">
            <a:extLst>
              <a:ext uri="{28A0092B-C50C-407E-A947-70E740481C1C}">
                <a14:useLocalDpi xmlns:a14="http://schemas.microsoft.com/office/drawing/2010/main" val="0"/>
              </a:ext>
            </a:extLst>
          </a:blip>
          <a:srcRect t="24125" b="23204"/>
          <a:stretch/>
        </p:blipFill>
        <p:spPr>
          <a:xfrm>
            <a:off x="2241201" y="2409401"/>
            <a:ext cx="7709598" cy="2039196"/>
          </a:xfrm>
          <a:prstGeom prst="rect">
            <a:avLst/>
          </a:prstGeom>
        </p:spPr>
      </p:pic>
    </p:spTree>
    <p:extLst>
      <p:ext uri="{BB962C8B-B14F-4D97-AF65-F5344CB8AC3E}">
        <p14:creationId xmlns:p14="http://schemas.microsoft.com/office/powerpoint/2010/main" val="1761190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2DEC2D66-1488-4398-3074-BF58CDF10206}"/>
              </a:ext>
            </a:extLst>
          </p:cNvPr>
          <p:cNvGrpSpPr/>
          <p:nvPr/>
        </p:nvGrpSpPr>
        <p:grpSpPr>
          <a:xfrm>
            <a:off x="1276955" y="621233"/>
            <a:ext cx="9638090" cy="5615534"/>
            <a:chOff x="1276955" y="1242466"/>
            <a:chExt cx="9638090" cy="5615534"/>
          </a:xfrm>
        </p:grpSpPr>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57837" y="3019944"/>
              <a:ext cx="5229014" cy="3323987"/>
            </a:xfrm>
            <a:prstGeom prst="rect">
              <a:avLst/>
            </a:prstGeom>
            <a:noFill/>
          </p:spPr>
          <p:txBody>
            <a:bodyPr wrap="square" rtlCol="0">
              <a:spAutoFit/>
            </a:bodyPr>
            <a:lstStyle/>
            <a:p>
              <a:pPr algn="just"/>
              <a:r>
                <a:rPr lang="fr-FR" sz="1400" dirty="0"/>
                <a:t>Votre concessionnaire EXCELLIUM AUTOMOBILES à Brignoles, spécialisé dans les marques Volkswagen, Seat, Skoda et Volkswagen véhicules utilitaires, vous propose de nombreux véhicules neufs et d’occasion à voir dans notre showroom.</a:t>
              </a:r>
            </a:p>
            <a:p>
              <a:r>
                <a:rPr lang="fr-FR" sz="1400" dirty="0"/>
                <a:t>Dans le hall d’exposition, vous trouverez de nombreux modèles :</a:t>
              </a:r>
              <a:br>
                <a:rPr lang="fr-FR" sz="1400" dirty="0"/>
              </a:br>
              <a:r>
                <a:rPr lang="fr-FR" sz="1400" dirty="0"/>
                <a:t>• </a:t>
              </a:r>
              <a:r>
                <a:rPr lang="fr-FR" sz="1400" dirty="0">
                  <a:hlinkClick r:id="rId3"/>
                </a:rPr>
                <a:t>Volkswagen </a:t>
              </a:r>
              <a:r>
                <a:rPr lang="fr-FR" sz="1400" dirty="0" err="1">
                  <a:hlinkClick r:id="rId3"/>
                </a:rPr>
                <a:t>T-Roc</a:t>
              </a:r>
              <a:r>
                <a:rPr lang="fr-FR" sz="1400" dirty="0"/>
                <a:t>, </a:t>
              </a:r>
              <a:r>
                <a:rPr lang="fr-FR" sz="1400" dirty="0">
                  <a:hlinkClick r:id="rId4"/>
                </a:rPr>
                <a:t>Volkswagen Tiguan</a:t>
              </a:r>
              <a:r>
                <a:rPr lang="fr-FR" sz="1400" dirty="0"/>
                <a:t>, </a:t>
              </a:r>
              <a:r>
                <a:rPr lang="fr-FR" sz="1400" dirty="0">
                  <a:hlinkClick r:id="rId5"/>
                </a:rPr>
                <a:t>Volkswagen Golf</a:t>
              </a:r>
              <a:r>
                <a:rPr lang="fr-FR" sz="1400" dirty="0"/>
                <a:t>, </a:t>
              </a:r>
              <a:r>
                <a:rPr lang="fr-FR" sz="1400" dirty="0">
                  <a:hlinkClick r:id="rId6"/>
                </a:rPr>
                <a:t>Skoda </a:t>
              </a:r>
              <a:r>
                <a:rPr lang="fr-FR" sz="1400" dirty="0" err="1">
                  <a:hlinkClick r:id="rId6"/>
                </a:rPr>
                <a:t>Fabia</a:t>
              </a:r>
              <a:r>
                <a:rPr lang="fr-FR" sz="1400" dirty="0"/>
                <a:t> …</a:t>
              </a:r>
              <a:br>
                <a:rPr lang="fr-FR" sz="1400" dirty="0"/>
              </a:br>
              <a:r>
                <a:rPr lang="fr-FR" sz="1400" dirty="0"/>
                <a:t>• Notre </a:t>
              </a:r>
              <a:r>
                <a:rPr lang="fr-FR" sz="1400" dirty="0">
                  <a:hlinkClick r:id="rId7"/>
                </a:rPr>
                <a:t>service après-vente</a:t>
              </a:r>
              <a:r>
                <a:rPr lang="fr-FR" sz="1400" dirty="0"/>
                <a:t>,</a:t>
              </a:r>
              <a:br>
                <a:rPr lang="fr-FR" sz="1400" dirty="0"/>
              </a:br>
              <a:r>
                <a:rPr lang="fr-FR" sz="1400" dirty="0"/>
                <a:t>• Notre comptoir pièces détachées ainsi que notre </a:t>
              </a:r>
              <a:r>
                <a:rPr lang="fr-FR" sz="1400" dirty="0">
                  <a:hlinkClick r:id="rId8"/>
                </a:rPr>
                <a:t>vitrine d’accessoires</a:t>
              </a:r>
              <a:r>
                <a:rPr lang="fr-FR" sz="1400" dirty="0"/>
                <a:t>.</a:t>
              </a:r>
            </a:p>
            <a:p>
              <a:endParaRPr lang="fr-FR" sz="1400" dirty="0"/>
            </a:p>
            <a:p>
              <a:pPr algn="just"/>
              <a:r>
                <a:rPr lang="fr-FR" sz="1400" dirty="0"/>
                <a:t>Sur notre parc, vous découvrirez également nos véhicules d’occasion toutes marques. Votre concessionnaire Volkswagen – Seat – Skoda vous garantit un choix intéressant de véhicules d’occasion, de qualité et à des prix attractifs.</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190189"/>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RN7</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06 08 07 21 89</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231701"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9"/>
                </a:rPr>
                <a:t>direction@excelliumauto.com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226443"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10"/>
                </a:rPr>
                <a:t>https://www.excellium-auto.fr/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descr="Une image contenant texte, clipart&#10;&#10;Description générée automatiquement">
              <a:extLst>
                <a:ext uri="{FF2B5EF4-FFF2-40B4-BE49-F238E27FC236}">
                  <a16:creationId xmlns:a16="http://schemas.microsoft.com/office/drawing/2014/main" id="{4F1DA5D1-EE92-48E6-9616-E3779DF9FF85}"/>
                </a:ext>
              </a:extLst>
            </p:cNvPr>
            <p:cNvPicPr>
              <a:picLocks noChangeAspect="1"/>
            </p:cNvPicPr>
            <p:nvPr/>
          </p:nvPicPr>
          <p:blipFill rotWithShape="1">
            <a:blip r:embed="rId11">
              <a:extLst>
                <a:ext uri="{28A0092B-C50C-407E-A947-70E740481C1C}">
                  <a14:useLocalDpi xmlns:a14="http://schemas.microsoft.com/office/drawing/2010/main" val="0"/>
                </a:ext>
              </a:extLst>
            </a:blip>
            <a:srcRect t="24125" b="23204"/>
            <a:stretch/>
          </p:blipFill>
          <p:spPr>
            <a:xfrm>
              <a:off x="4070062" y="1574861"/>
              <a:ext cx="4051872" cy="1071724"/>
            </a:xfrm>
            <a:prstGeom prst="rect">
              <a:avLst/>
            </a:prstGeom>
          </p:spPr>
        </p:pic>
        <p:sp>
          <p:nvSpPr>
            <p:cNvPr id="28" name="ZoneTexte 27">
              <a:extLst>
                <a:ext uri="{FF2B5EF4-FFF2-40B4-BE49-F238E27FC236}">
                  <a16:creationId xmlns:a16="http://schemas.microsoft.com/office/drawing/2014/main" id="{A06C59AE-053B-4E21-B1E4-3F4277C1BE65}"/>
                </a:ext>
              </a:extLst>
            </p:cNvPr>
            <p:cNvSpPr txBox="1"/>
            <p:nvPr/>
          </p:nvSpPr>
          <p:spPr>
            <a:xfrm>
              <a:off x="1629829" y="1490684"/>
              <a:ext cx="1438806" cy="307777"/>
            </a:xfrm>
            <a:prstGeom prst="rect">
              <a:avLst/>
            </a:prstGeom>
            <a:noFill/>
            <a:ln>
              <a:solidFill>
                <a:schemeClr val="tx1"/>
              </a:solidFill>
            </a:ln>
          </p:spPr>
          <p:txBody>
            <a:bodyPr wrap="square" rtlCol="0">
              <a:spAutoFit/>
            </a:bodyPr>
            <a:lstStyle/>
            <a:p>
              <a:pPr algn="ctr"/>
              <a:r>
                <a:rPr lang="fr-FR" sz="1400" b="1" dirty="0">
                  <a:solidFill>
                    <a:srgbClr val="19018A"/>
                  </a:solidFill>
                  <a:latin typeface="Arial" panose="020B0604020202020204" pitchFamily="34" charset="0"/>
                  <a:cs typeface="Arial" panose="020B0604020202020204" pitchFamily="34" charset="0"/>
                </a:rPr>
                <a:t>AUTOMOBILE</a:t>
              </a:r>
            </a:p>
          </p:txBody>
        </p:sp>
      </p:grpSp>
    </p:spTree>
    <p:extLst>
      <p:ext uri="{BB962C8B-B14F-4D97-AF65-F5344CB8AC3E}">
        <p14:creationId xmlns:p14="http://schemas.microsoft.com/office/powerpoint/2010/main" val="150355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4BADA76-912C-1E50-8783-B20B93F10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876" y="912876"/>
            <a:ext cx="5032248" cy="5032248"/>
          </a:xfrm>
          <a:prstGeom prst="rect">
            <a:avLst/>
          </a:prstGeom>
        </p:spPr>
      </p:pic>
    </p:spTree>
    <p:extLst>
      <p:ext uri="{BB962C8B-B14F-4D97-AF65-F5344CB8AC3E}">
        <p14:creationId xmlns:p14="http://schemas.microsoft.com/office/powerpoint/2010/main" val="2299401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2DEC2D66-1488-4398-3074-BF58CDF10206}"/>
              </a:ext>
            </a:extLst>
          </p:cNvPr>
          <p:cNvGrpSpPr/>
          <p:nvPr/>
        </p:nvGrpSpPr>
        <p:grpSpPr>
          <a:xfrm>
            <a:off x="1276955" y="621233"/>
            <a:ext cx="9638090" cy="5615534"/>
            <a:chOff x="1276955" y="1242466"/>
            <a:chExt cx="9638090" cy="5615534"/>
          </a:xfrm>
        </p:grpSpPr>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57837" y="3019944"/>
              <a:ext cx="4546607" cy="2893100"/>
            </a:xfrm>
            <a:prstGeom prst="rect">
              <a:avLst/>
            </a:prstGeom>
            <a:noFill/>
          </p:spPr>
          <p:txBody>
            <a:bodyPr wrap="square" rtlCol="0">
              <a:spAutoFit/>
            </a:bodyPr>
            <a:lstStyle/>
            <a:p>
              <a:pPr algn="just"/>
              <a:r>
                <a:rPr lang="fr-FR" sz="1400" b="0" i="0" dirty="0">
                  <a:solidFill>
                    <a:srgbClr val="2B2E31"/>
                  </a:solidFill>
                  <a:effectLst/>
                  <a:latin typeface="-apple-system"/>
                </a:rPr>
                <a:t>Un service optimal vous sera proposé par votre </a:t>
              </a:r>
              <a:r>
                <a:rPr lang="fr-FR" sz="1400" b="1" i="0" dirty="0">
                  <a:solidFill>
                    <a:srgbClr val="2B2E31"/>
                  </a:solidFill>
                  <a:effectLst/>
                  <a:latin typeface="-apple-system"/>
                </a:rPr>
                <a:t>Opticien BRIGNOLES Générale d'Optique</a:t>
              </a:r>
              <a:r>
                <a:rPr lang="fr-FR" sz="1400" b="0" i="0" dirty="0">
                  <a:solidFill>
                    <a:srgbClr val="2B2E31"/>
                  </a:solidFill>
                  <a:effectLst/>
                  <a:latin typeface="-apple-system"/>
                </a:rPr>
                <a:t>. Une gamme dédiée à chaque profil est disponible chez votre opticien : </a:t>
              </a:r>
              <a:r>
                <a:rPr lang="fr-FR" sz="1400" b="1" i="0" dirty="0">
                  <a:solidFill>
                    <a:srgbClr val="2B2E31"/>
                  </a:solidFill>
                  <a:effectLst/>
                  <a:latin typeface="-apple-system"/>
                </a:rPr>
                <a:t>femme, homme, enfant</a:t>
              </a:r>
              <a:r>
                <a:rPr lang="fr-FR" sz="1400" b="0" i="0" dirty="0">
                  <a:solidFill>
                    <a:srgbClr val="2B2E31"/>
                  </a:solidFill>
                  <a:effectLst/>
                  <a:latin typeface="-apple-system"/>
                </a:rPr>
                <a:t>, nous pouvons </a:t>
              </a:r>
              <a:r>
                <a:rPr lang="fr-FR" sz="1400" b="1" i="0" dirty="0">
                  <a:solidFill>
                    <a:srgbClr val="2B2E31"/>
                  </a:solidFill>
                  <a:effectLst/>
                  <a:latin typeface="-apple-system"/>
                </a:rPr>
                <a:t>adapter chaque paire </a:t>
              </a:r>
              <a:r>
                <a:rPr lang="fr-FR" sz="1400" b="0" i="0" dirty="0">
                  <a:solidFill>
                    <a:srgbClr val="2B2E31"/>
                  </a:solidFill>
                  <a:effectLst/>
                  <a:latin typeface="-apple-system"/>
                </a:rPr>
                <a:t>de lunettes car chacun est unique.</a:t>
              </a:r>
              <a:br>
                <a:rPr lang="fr-FR" sz="1400" dirty="0"/>
              </a:br>
              <a:br>
                <a:rPr lang="fr-FR" sz="1400" dirty="0"/>
              </a:br>
              <a:r>
                <a:rPr lang="fr-FR" sz="1400" b="0" i="0" dirty="0">
                  <a:solidFill>
                    <a:srgbClr val="2B2E31"/>
                  </a:solidFill>
                  <a:effectLst/>
                  <a:latin typeface="-apple-system"/>
                </a:rPr>
                <a:t>Nos opticiens du magasin de Brignoles s'engagent à vous donner des </a:t>
              </a:r>
              <a:r>
                <a:rPr lang="fr-FR" sz="1400" b="1" i="0" dirty="0">
                  <a:solidFill>
                    <a:srgbClr val="2B2E31"/>
                  </a:solidFill>
                  <a:effectLst/>
                  <a:latin typeface="-apple-system"/>
                </a:rPr>
                <a:t>explications claires </a:t>
              </a:r>
              <a:r>
                <a:rPr lang="fr-FR" sz="1400" b="0" i="0" dirty="0">
                  <a:solidFill>
                    <a:srgbClr val="2B2E31"/>
                  </a:solidFill>
                  <a:effectLst/>
                  <a:latin typeface="-apple-system"/>
                </a:rPr>
                <a:t>et détaillées à propos de vos </a:t>
              </a:r>
              <a:r>
                <a:rPr lang="fr-FR" sz="1400" b="1" i="0" dirty="0">
                  <a:solidFill>
                    <a:srgbClr val="2B2E31"/>
                  </a:solidFill>
                  <a:effectLst/>
                  <a:latin typeface="-apple-system"/>
                </a:rPr>
                <a:t>lunettes de soleil, lentilles de contact et lunettes de vue.</a:t>
              </a:r>
              <a:br>
                <a:rPr lang="fr-FR" sz="1400" b="1" dirty="0"/>
              </a:br>
              <a:br>
                <a:rPr lang="fr-FR" sz="1400" dirty="0"/>
              </a:br>
              <a:r>
                <a:rPr lang="fr-FR" sz="1400" b="0" i="0" dirty="0">
                  <a:solidFill>
                    <a:srgbClr val="2B2E31"/>
                  </a:solidFill>
                  <a:effectLst/>
                  <a:latin typeface="-apple-system"/>
                </a:rPr>
                <a:t>Votre Opticien BRIGNOLES Générale d'Optique peut aussi vous renseigner sur vos différents droits liés à votre sécurité sociale ou votre mutuelle.</a:t>
              </a:r>
              <a:endParaRPr lang="fr-FR" sz="1400" dirty="0"/>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chemeClr val="accent6">
                      <a:lumMod val="50000"/>
                    </a:schemeClr>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446 Av du Dr GIUSTINIANI</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195968"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06 44 25 90 11</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495748"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https://www.generale-optique.com</a:t>
              </a:r>
            </a:p>
          </p:txBody>
        </p:sp>
        <p:sp>
          <p:nvSpPr>
            <p:cNvPr id="28" name="ZoneTexte 27">
              <a:extLst>
                <a:ext uri="{FF2B5EF4-FFF2-40B4-BE49-F238E27FC236}">
                  <a16:creationId xmlns:a16="http://schemas.microsoft.com/office/drawing/2014/main" id="{A06C59AE-053B-4E21-B1E4-3F4277C1BE65}"/>
                </a:ext>
              </a:extLst>
            </p:cNvPr>
            <p:cNvSpPr txBox="1"/>
            <p:nvPr/>
          </p:nvSpPr>
          <p:spPr>
            <a:xfrm>
              <a:off x="1629829" y="1490684"/>
              <a:ext cx="1438806" cy="307777"/>
            </a:xfrm>
            <a:prstGeom prst="rect">
              <a:avLst/>
            </a:prstGeom>
            <a:noFill/>
            <a:ln>
              <a:solidFill>
                <a:schemeClr val="tx1"/>
              </a:solidFill>
            </a:ln>
          </p:spPr>
          <p:txBody>
            <a:bodyPr wrap="square" rtlCol="0">
              <a:spAutoFit/>
            </a:bodyPr>
            <a:lstStyle/>
            <a:p>
              <a:pPr algn="ctr"/>
              <a:r>
                <a:rPr lang="fr-FR" sz="1400" b="1" dirty="0">
                  <a:solidFill>
                    <a:schemeClr val="accent6">
                      <a:lumMod val="50000"/>
                    </a:schemeClr>
                  </a:solidFill>
                  <a:latin typeface="Arial" panose="020B0604020202020204" pitchFamily="34" charset="0"/>
                  <a:cs typeface="Arial" panose="020B0604020202020204" pitchFamily="34" charset="0"/>
                </a:rPr>
                <a:t>OPTICIEN</a:t>
              </a:r>
            </a:p>
          </p:txBody>
        </p:sp>
      </p:grpSp>
      <p:pic>
        <p:nvPicPr>
          <p:cNvPr id="5" name="Image 4">
            <a:extLst>
              <a:ext uri="{FF2B5EF4-FFF2-40B4-BE49-F238E27FC236}">
                <a16:creationId xmlns:a16="http://schemas.microsoft.com/office/drawing/2014/main" id="{9F032E9D-D018-DEA8-084D-1C2E781E4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599" y="1054485"/>
            <a:ext cx="1106577" cy="1106577"/>
          </a:xfrm>
          <a:prstGeom prst="rect">
            <a:avLst/>
          </a:prstGeom>
        </p:spPr>
      </p:pic>
      <p:sp>
        <p:nvSpPr>
          <p:cNvPr id="2" name="ZoneTexte 1">
            <a:extLst>
              <a:ext uri="{FF2B5EF4-FFF2-40B4-BE49-F238E27FC236}">
                <a16:creationId xmlns:a16="http://schemas.microsoft.com/office/drawing/2014/main" id="{E2BE8C8F-9644-6CB2-68E2-C82F94406139}"/>
              </a:ext>
            </a:extLst>
          </p:cNvPr>
          <p:cNvSpPr txBox="1"/>
          <p:nvPr/>
        </p:nvSpPr>
        <p:spPr>
          <a:xfrm>
            <a:off x="2218388" y="4392131"/>
            <a:ext cx="2021707"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marclenoble@hotmail.fr</a:t>
            </a:r>
            <a:endParaRPr lang="fr-FR" sz="1200" cap="sm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72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4C3E5-6849-C86A-42B6-899878CA5F7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651397-DA3C-7CFD-BAF8-9E41D0FAAA37}"/>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3F2B480C-9B2E-42BB-DC4C-8E9426CD7188}"/>
              </a:ext>
            </a:extLst>
          </p:cNvPr>
          <p:cNvPicPr>
            <a:picLocks noChangeAspect="1"/>
          </p:cNvPicPr>
          <p:nvPr/>
        </p:nvPicPr>
        <p:blipFill rotWithShape="1">
          <a:blip r:embed="rId2">
            <a:extLst>
              <a:ext uri="{28A0092B-C50C-407E-A947-70E740481C1C}">
                <a14:useLocalDpi xmlns:a14="http://schemas.microsoft.com/office/drawing/2010/main" val="0"/>
              </a:ext>
            </a:extLst>
          </a:blip>
          <a:srcRect t="15016" b="14821"/>
          <a:stretch/>
        </p:blipFill>
        <p:spPr>
          <a:xfrm rot="5400000">
            <a:off x="3669894" y="1029810"/>
            <a:ext cx="4852211" cy="4811697"/>
          </a:xfrm>
          <a:prstGeom prst="rect">
            <a:avLst/>
          </a:prstGeom>
        </p:spPr>
      </p:pic>
    </p:spTree>
    <p:extLst>
      <p:ext uri="{BB962C8B-B14F-4D97-AF65-F5344CB8AC3E}">
        <p14:creationId xmlns:p14="http://schemas.microsoft.com/office/powerpoint/2010/main" val="2968164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EB384-5DBB-6228-08DC-2D3F89C85CB3}"/>
            </a:ext>
          </a:extLst>
        </p:cNvPr>
        <p:cNvGrpSpPr/>
        <p:nvPr/>
      </p:nvGrpSpPr>
      <p:grpSpPr>
        <a:xfrm>
          <a:off x="0" y="0"/>
          <a:ext cx="0" cy="0"/>
          <a:chOff x="0" y="0"/>
          <a:chExt cx="0" cy="0"/>
        </a:xfrm>
      </p:grpSpPr>
      <p:grpSp>
        <p:nvGrpSpPr>
          <p:cNvPr id="4" name="Groupe 3">
            <a:extLst>
              <a:ext uri="{FF2B5EF4-FFF2-40B4-BE49-F238E27FC236}">
                <a16:creationId xmlns:a16="http://schemas.microsoft.com/office/drawing/2014/main" id="{C44E857A-7CE4-FEAD-31CC-2B0C7DB0168D}"/>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6E5A0707-A101-D5A1-7671-A850C733C13D}"/>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99D5A7C4-4553-2B5D-45E1-DAA33C25EF26}"/>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380838E2-A657-A3A9-1575-9FCB77DDA06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1225C02F-2023-C4A9-94FC-ABCB32901330}"/>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82823337-7EAA-4C33-E879-C7F36AA4C3E0}"/>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87AE8C00-63CD-BF40-BEA5-4A7AD8592DB7}"/>
                </a:ext>
              </a:extLst>
            </p:cNvPr>
            <p:cNvSpPr txBox="1"/>
            <p:nvPr/>
          </p:nvSpPr>
          <p:spPr>
            <a:xfrm>
              <a:off x="5033810" y="3043305"/>
              <a:ext cx="5229014" cy="3323987"/>
            </a:xfrm>
            <a:prstGeom prst="rect">
              <a:avLst/>
            </a:prstGeom>
            <a:noFill/>
          </p:spPr>
          <p:txBody>
            <a:bodyPr wrap="square" rtlCol="0">
              <a:spAutoFit/>
            </a:bodyPr>
            <a:lstStyle/>
            <a:p>
              <a:pPr algn="just"/>
              <a:r>
                <a:rPr lang="fr-FR" sz="1400" b="0" i="0" dirty="0">
                  <a:effectLst/>
                </a:rPr>
                <a:t>Toujours au </a:t>
              </a:r>
              <a:r>
                <a:rPr lang="fr-FR" sz="1400" b="1" i="0" dirty="0">
                  <a:effectLst/>
                </a:rPr>
                <a:t>contact de ses clients</a:t>
              </a:r>
              <a:r>
                <a:rPr lang="fr-FR" sz="1400" b="0" i="0" dirty="0">
                  <a:effectLst/>
                </a:rPr>
                <a:t>, sans cesse </a:t>
              </a:r>
              <a:r>
                <a:rPr lang="fr-FR" sz="1400" b="1" i="0" dirty="0">
                  <a:effectLst/>
                </a:rPr>
                <a:t>à la recherche de nouveaux sites</a:t>
              </a:r>
              <a:r>
                <a:rPr lang="fr-FR" sz="1400" b="0" i="0" dirty="0">
                  <a:effectLst/>
                </a:rPr>
                <a:t>, </a:t>
              </a:r>
              <a:r>
                <a:rPr lang="fr-FR" sz="1400" b="1" i="0" dirty="0">
                  <a:effectLst/>
                </a:rPr>
                <a:t>GFA Management </a:t>
              </a:r>
              <a:r>
                <a:rPr lang="fr-FR" sz="1400" b="0" i="0" dirty="0">
                  <a:effectLst/>
                </a:rPr>
                <a:t>et ses partenaires réalisent aussi des </a:t>
              </a:r>
              <a:r>
                <a:rPr lang="fr-FR" sz="1400" b="1" i="0" dirty="0">
                  <a:effectLst/>
                </a:rPr>
                <a:t>opérations de marchand de biens</a:t>
              </a:r>
              <a:r>
                <a:rPr lang="fr-FR" sz="1400" b="0" i="0" dirty="0">
                  <a:effectLst/>
                </a:rPr>
                <a:t>.</a:t>
              </a:r>
            </a:p>
            <a:p>
              <a:pPr algn="just"/>
              <a:endParaRPr lang="fr-FR" sz="1400" b="0" i="0" dirty="0">
                <a:effectLst/>
              </a:endParaRPr>
            </a:p>
            <a:p>
              <a:pPr algn="l"/>
              <a:r>
                <a:rPr lang="fr-FR" sz="1400" b="1" i="0" dirty="0">
                  <a:effectLst/>
                </a:rPr>
                <a:t>      Sur un plan commercial </a:t>
              </a:r>
              <a:r>
                <a:rPr lang="fr-FR" sz="1400" b="0" i="0" dirty="0">
                  <a:effectLst/>
                </a:rPr>
                <a:t>au travers de baux à construction, baux commerciaux et baux professionnels.</a:t>
              </a:r>
            </a:p>
            <a:p>
              <a:pPr algn="l"/>
              <a:r>
                <a:rPr lang="fr-FR" sz="1400" b="1" i="0" dirty="0">
                  <a:effectLst/>
                </a:rPr>
                <a:t>      La location habitation </a:t>
              </a:r>
              <a:r>
                <a:rPr lang="fr-FR" sz="1400" b="0" i="0" dirty="0">
                  <a:effectLst/>
                </a:rPr>
                <a:t>"vide" ou "meublée" fait aussi partie des activités du groupe,</a:t>
              </a:r>
            </a:p>
            <a:p>
              <a:pPr algn="just"/>
              <a:r>
                <a:rPr lang="fr-FR" sz="1400" b="1" i="0" dirty="0">
                  <a:effectLst/>
                </a:rPr>
                <a:t>      Les lotissements </a:t>
              </a:r>
              <a:r>
                <a:rPr lang="fr-FR" sz="1400" b="0" i="0" dirty="0">
                  <a:effectLst/>
                </a:rPr>
                <a:t>qui consiste à, acheter des parcelles de terrains de grande contenance, Créer, Aménager, Arborer un ensemble de terrains à bâtir destiné à la commercialisation.</a:t>
              </a:r>
            </a:p>
            <a:p>
              <a:pPr algn="just"/>
              <a:endParaRPr lang="fr-FR" sz="1400" dirty="0"/>
            </a:p>
            <a:p>
              <a:pPr algn="just"/>
              <a:r>
                <a:rPr lang="fr-FR" sz="1400" b="0" i="0" dirty="0">
                  <a:effectLst/>
                </a:rPr>
                <a:t>Aujourd'hui, convaincu d'un marché de plus en plus complexe, la structure a décidé de </a:t>
              </a:r>
              <a:r>
                <a:rPr lang="fr-FR" sz="1400" b="1" i="0" dirty="0">
                  <a:effectLst/>
                </a:rPr>
                <a:t>renforcer ses investissements </a:t>
              </a:r>
              <a:r>
                <a:rPr lang="fr-FR" sz="1400" b="0" i="0" dirty="0">
                  <a:effectLst/>
                </a:rPr>
                <a:t>dans le domaine de la </a:t>
              </a:r>
              <a:r>
                <a:rPr lang="fr-FR" sz="1400" b="1" i="0" dirty="0">
                  <a:effectLst/>
                </a:rPr>
                <a:t>location habitation</a:t>
              </a:r>
              <a:r>
                <a:rPr lang="fr-FR" sz="1400" b="0" i="0" dirty="0">
                  <a:effectLst/>
                </a:rPr>
                <a:t>.</a:t>
              </a:r>
              <a:endParaRPr lang="fr-FR" sz="1400" dirty="0">
                <a:cs typeface="Arial" panose="020B0604020202020204" pitchFamily="34" charset="0"/>
              </a:endParaRPr>
            </a:p>
          </p:txBody>
        </p:sp>
        <p:sp>
          <p:nvSpPr>
            <p:cNvPr id="20" name="ZoneTexte 19">
              <a:extLst>
                <a:ext uri="{FF2B5EF4-FFF2-40B4-BE49-F238E27FC236}">
                  <a16:creationId xmlns:a16="http://schemas.microsoft.com/office/drawing/2014/main" id="{2918A8E1-E543-C4CA-59AE-742E16B04F09}"/>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00B050"/>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73CD78D0-4049-B8A3-5761-7391FB87431D}"/>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D192120A-660B-777D-A352-9AFD58BC8A61}"/>
                </a:ext>
              </a:extLst>
            </p:cNvPr>
            <p:cNvGrpSpPr/>
            <p:nvPr/>
          </p:nvGrpSpPr>
          <p:grpSpPr>
            <a:xfrm>
              <a:off x="2495367" y="3403179"/>
              <a:ext cx="2565779" cy="690364"/>
              <a:chOff x="2452643" y="3403179"/>
              <a:chExt cx="2565779" cy="690364"/>
            </a:xfrm>
          </p:grpSpPr>
          <p:sp>
            <p:nvSpPr>
              <p:cNvPr id="29" name="ZoneTexte 28">
                <a:extLst>
                  <a:ext uri="{FF2B5EF4-FFF2-40B4-BE49-F238E27FC236}">
                    <a16:creationId xmlns:a16="http://schemas.microsoft.com/office/drawing/2014/main" id="{2294DEBF-3DEB-8C8D-101D-4E672F3BE227}"/>
                  </a:ext>
                </a:extLst>
              </p:cNvPr>
              <p:cNvSpPr txBox="1"/>
              <p:nvPr/>
            </p:nvSpPr>
            <p:spPr>
              <a:xfrm>
                <a:off x="2452643" y="3403179"/>
                <a:ext cx="2565779"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GFA MANAGEMENT</a:t>
                </a:r>
              </a:p>
              <a:p>
                <a:r>
                  <a:rPr lang="fr-FR" sz="1200" cap="small" dirty="0">
                    <a:solidFill>
                      <a:srgbClr val="000000"/>
                    </a:solidFill>
                    <a:latin typeface="Arial" panose="020B0604020202020204" pitchFamily="34" charset="0"/>
                    <a:cs typeface="Arial" panose="020B0604020202020204" pitchFamily="34" charset="0"/>
                  </a:rPr>
                  <a:t>1353 CHEMIN DE LA CELLE</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D6CA04F8-7C7F-05B4-F790-70D03B93A07E}"/>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A5DF33E-FDCD-2E37-C710-D98FCAACC3CC}"/>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7" name="ZoneTexte 36">
              <a:extLst>
                <a:ext uri="{FF2B5EF4-FFF2-40B4-BE49-F238E27FC236}">
                  <a16:creationId xmlns:a16="http://schemas.microsoft.com/office/drawing/2014/main" id="{54ECAC66-A74B-E912-BE89-F3FAA67DD144}"/>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A1F8623-A05C-63BB-A8A4-FC191DF6055A}"/>
                </a:ext>
              </a:extLst>
            </p:cNvPr>
            <p:cNvSpPr txBox="1"/>
            <p:nvPr/>
          </p:nvSpPr>
          <p:spPr>
            <a:xfrm>
              <a:off x="2154746" y="5013290"/>
              <a:ext cx="1623330" cy="276999"/>
            </a:xfrm>
            <a:prstGeom prst="rect">
              <a:avLst/>
            </a:prstGeom>
            <a:noFill/>
          </p:spPr>
          <p:txBody>
            <a:bodyPr wrap="none" rtlCol="0">
              <a:spAutoFit/>
            </a:bodyPr>
            <a:lstStyle/>
            <a:p>
              <a:r>
                <a:rPr lang="fr-FR" sz="1200" b="0" i="0" u="sng" strike="noStrike" dirty="0">
                  <a:solidFill>
                    <a:srgbClr val="0563C1"/>
                  </a:solidFill>
                  <a:effectLst/>
                  <a:latin typeface="Calibri" panose="020F0502020204030204" pitchFamily="34" charset="0"/>
                  <a:hlinkClick r:id="rId3"/>
                </a:rPr>
                <a:t>auricfabien@orange.fr</a:t>
              </a:r>
              <a:r>
                <a:rPr lang="fr-FR" sz="1200" dirty="0"/>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8447286F-74DA-60F9-9D1D-FFDDFAA4BB92}"/>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4EA5C067-65DA-85D0-0CB8-91892186242D}"/>
                </a:ext>
              </a:extLst>
            </p:cNvPr>
            <p:cNvSpPr txBox="1"/>
            <p:nvPr/>
          </p:nvSpPr>
          <p:spPr>
            <a:xfrm>
              <a:off x="2527963" y="5884885"/>
              <a:ext cx="2354684"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https://www.gfa-management.fr/</a:t>
              </a:r>
            </a:p>
          </p:txBody>
        </p:sp>
        <p:sp>
          <p:nvSpPr>
            <p:cNvPr id="28" name="ZoneTexte 27">
              <a:extLst>
                <a:ext uri="{FF2B5EF4-FFF2-40B4-BE49-F238E27FC236}">
                  <a16:creationId xmlns:a16="http://schemas.microsoft.com/office/drawing/2014/main" id="{B3CA4335-E14C-4B3B-E941-AE399664C1BB}"/>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00B050"/>
                  </a:solidFill>
                  <a:latin typeface="Arial" panose="020B0604020202020204" pitchFamily="34" charset="0"/>
                  <a:cs typeface="Arial" panose="020B0604020202020204" pitchFamily="34" charset="0"/>
                </a:rPr>
                <a:t>IMMOBILIER</a:t>
              </a:r>
            </a:p>
          </p:txBody>
        </p:sp>
      </p:grpSp>
      <p:sp>
        <p:nvSpPr>
          <p:cNvPr id="2" name="ZoneTexte 1">
            <a:extLst>
              <a:ext uri="{FF2B5EF4-FFF2-40B4-BE49-F238E27FC236}">
                <a16:creationId xmlns:a16="http://schemas.microsoft.com/office/drawing/2014/main" id="{64D3E172-B861-9DBA-DEE4-04369871D867}"/>
              </a:ext>
            </a:extLst>
          </p:cNvPr>
          <p:cNvSpPr txBox="1"/>
          <p:nvPr/>
        </p:nvSpPr>
        <p:spPr>
          <a:xfrm>
            <a:off x="2542710" y="3658961"/>
            <a:ext cx="1207382"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06 08 41 02 41</a:t>
            </a:r>
            <a:endParaRPr lang="fr-FR" sz="1200" dirty="0">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8E8BE429-67B9-84EC-69FB-92384396BB6B}"/>
              </a:ext>
            </a:extLst>
          </p:cNvPr>
          <p:cNvPicPr>
            <a:picLocks noChangeAspect="1"/>
          </p:cNvPicPr>
          <p:nvPr/>
        </p:nvPicPr>
        <p:blipFill rotWithShape="1">
          <a:blip r:embed="rId4">
            <a:extLst>
              <a:ext uri="{28A0092B-C50C-407E-A947-70E740481C1C}">
                <a14:useLocalDpi xmlns:a14="http://schemas.microsoft.com/office/drawing/2010/main" val="0"/>
              </a:ext>
            </a:extLst>
          </a:blip>
          <a:srcRect l="21893" t="15016" r="22195" b="14821"/>
          <a:stretch/>
        </p:blipFill>
        <p:spPr>
          <a:xfrm rot="5400000">
            <a:off x="5355356" y="621544"/>
            <a:ext cx="1076691" cy="1909612"/>
          </a:xfrm>
          <a:prstGeom prst="rect">
            <a:avLst/>
          </a:prstGeom>
        </p:spPr>
      </p:pic>
    </p:spTree>
    <p:extLst>
      <p:ext uri="{BB962C8B-B14F-4D97-AF65-F5344CB8AC3E}">
        <p14:creationId xmlns:p14="http://schemas.microsoft.com/office/powerpoint/2010/main" val="377195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4E22628C-40B2-004F-6B5B-9A4C58DB5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311" y="1613038"/>
            <a:ext cx="7860714" cy="3373299"/>
          </a:xfrm>
          <a:prstGeom prst="rect">
            <a:avLst/>
          </a:prstGeom>
        </p:spPr>
      </p:pic>
    </p:spTree>
    <p:extLst>
      <p:ext uri="{BB962C8B-B14F-4D97-AF65-F5344CB8AC3E}">
        <p14:creationId xmlns:p14="http://schemas.microsoft.com/office/powerpoint/2010/main" val="15839492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20C52DF4-834B-EF36-F719-43101C773A4F}"/>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63464" y="3364380"/>
              <a:ext cx="5229014" cy="2246769"/>
            </a:xfrm>
            <a:prstGeom prst="rect">
              <a:avLst/>
            </a:prstGeom>
            <a:noFill/>
          </p:spPr>
          <p:txBody>
            <a:bodyPr wrap="square" rtlCol="0">
              <a:spAutoFit/>
            </a:bodyPr>
            <a:lstStyle/>
            <a:p>
              <a:pPr algn="just"/>
              <a:r>
                <a:rPr lang="fr-FR" sz="1400" b="1" i="0" dirty="0">
                  <a:solidFill>
                    <a:srgbClr val="04101B"/>
                  </a:solidFill>
                  <a:effectLst/>
                </a:rPr>
                <a:t>GFAP Provence </a:t>
              </a:r>
              <a:r>
                <a:rPr lang="fr-FR" sz="1400" b="0" i="0" dirty="0">
                  <a:solidFill>
                    <a:srgbClr val="04101B"/>
                  </a:solidFill>
                  <a:effectLst/>
                </a:rPr>
                <a:t>est spécialisée dans tous types de travaux de </a:t>
              </a:r>
              <a:r>
                <a:rPr lang="fr-FR" sz="1400" b="1" i="0" dirty="0">
                  <a:solidFill>
                    <a:srgbClr val="04101B"/>
                  </a:solidFill>
                  <a:effectLst/>
                </a:rPr>
                <a:t>peinture intérieure et extérieure,</a:t>
              </a:r>
              <a:r>
                <a:rPr lang="fr-FR" sz="1400" b="0" i="0" dirty="0">
                  <a:solidFill>
                    <a:srgbClr val="04101B"/>
                  </a:solidFill>
                  <a:effectLst/>
                </a:rPr>
                <a:t> que ce soit pour la </a:t>
              </a:r>
              <a:r>
                <a:rPr lang="fr-FR" sz="1400" b="1" i="0" dirty="0">
                  <a:solidFill>
                    <a:srgbClr val="04101B"/>
                  </a:solidFill>
                  <a:effectLst/>
                </a:rPr>
                <a:t>décoration ou la rénovation. </a:t>
              </a:r>
            </a:p>
            <a:p>
              <a:pPr algn="just"/>
              <a:endParaRPr lang="fr-FR" sz="1400" dirty="0">
                <a:solidFill>
                  <a:srgbClr val="04101B"/>
                </a:solidFill>
              </a:endParaRPr>
            </a:p>
            <a:p>
              <a:pPr algn="just"/>
              <a:r>
                <a:rPr lang="fr-FR" sz="1400" b="0" i="0" dirty="0">
                  <a:solidFill>
                    <a:srgbClr val="04101B"/>
                  </a:solidFill>
                  <a:effectLst/>
                </a:rPr>
                <a:t>Elle dispose d'une </a:t>
              </a:r>
              <a:r>
                <a:rPr lang="fr-FR" sz="1400" b="1" i="0" dirty="0">
                  <a:solidFill>
                    <a:srgbClr val="04101B"/>
                  </a:solidFill>
                  <a:effectLst/>
                </a:rPr>
                <a:t>équipe de professionnels qualifiés et expérimentés</a:t>
              </a:r>
              <a:r>
                <a:rPr lang="fr-FR" sz="1400" b="0" i="0" dirty="0">
                  <a:solidFill>
                    <a:srgbClr val="04101B"/>
                  </a:solidFill>
                  <a:effectLst/>
                </a:rPr>
                <a:t>, qui utilisent des </a:t>
              </a:r>
              <a:r>
                <a:rPr lang="fr-FR" sz="1400" b="1" i="0" dirty="0">
                  <a:solidFill>
                    <a:srgbClr val="04101B"/>
                  </a:solidFill>
                  <a:effectLst/>
                </a:rPr>
                <a:t>peintures de qualité </a:t>
              </a:r>
              <a:r>
                <a:rPr lang="fr-FR" sz="1400" b="0" i="0" dirty="0">
                  <a:solidFill>
                    <a:srgbClr val="04101B"/>
                  </a:solidFill>
                  <a:effectLst/>
                </a:rPr>
                <a:t>pour garantir un résultat optimal. </a:t>
              </a:r>
            </a:p>
            <a:p>
              <a:pPr algn="just"/>
              <a:endParaRPr lang="fr-FR" sz="1400" dirty="0">
                <a:solidFill>
                  <a:srgbClr val="04101B"/>
                </a:solidFill>
              </a:endParaRPr>
            </a:p>
            <a:p>
              <a:pPr algn="just"/>
              <a:r>
                <a:rPr lang="fr-FR" sz="1400" b="1" i="0" dirty="0">
                  <a:solidFill>
                    <a:srgbClr val="04101B"/>
                  </a:solidFill>
                  <a:effectLst/>
                </a:rPr>
                <a:t>GFAP Provence </a:t>
              </a:r>
              <a:r>
                <a:rPr lang="fr-FR" sz="1400" b="0" i="0" dirty="0">
                  <a:solidFill>
                    <a:srgbClr val="04101B"/>
                  </a:solidFill>
                  <a:effectLst/>
                </a:rPr>
                <a:t>est reconnue pour </a:t>
              </a:r>
              <a:r>
                <a:rPr lang="fr-FR" sz="1400" b="1" i="0" dirty="0">
                  <a:solidFill>
                    <a:srgbClr val="04101B"/>
                  </a:solidFill>
                  <a:effectLst/>
                </a:rPr>
                <a:t>son sérieux, sa ponctualité et sa rapidité d'exécution.</a:t>
              </a:r>
              <a:endParaRPr lang="fr-FR" sz="1400" b="1" dirty="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003169"/>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1087 ROUTE DU VAL</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04 89 67 80 69</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314784"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contact@gfap.fr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27948"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a:t>
              </a:r>
              <a:endParaRPr lang="fr-FR" sz="12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22699A04-DCE2-44B7-96CA-2A787E089576}"/>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093363"/>
                  </a:solidFill>
                  <a:latin typeface="Arial" panose="020B0604020202020204" pitchFamily="34" charset="0"/>
                  <a:cs typeface="Arial" panose="020B0604020202020204" pitchFamily="34" charset="0"/>
                </a:rPr>
                <a:t>PEINTURE</a:t>
              </a:r>
            </a:p>
          </p:txBody>
        </p:sp>
      </p:grpSp>
      <p:pic>
        <p:nvPicPr>
          <p:cNvPr id="5" name="Image 4">
            <a:extLst>
              <a:ext uri="{FF2B5EF4-FFF2-40B4-BE49-F238E27FC236}">
                <a16:creationId xmlns:a16="http://schemas.microsoft.com/office/drawing/2014/main" id="{758E7377-9B9B-04A5-1866-C71715F38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1690" y="973337"/>
            <a:ext cx="2824116" cy="1211924"/>
          </a:xfrm>
          <a:prstGeom prst="rect">
            <a:avLst/>
          </a:prstGeom>
        </p:spPr>
      </p:pic>
    </p:spTree>
    <p:extLst>
      <p:ext uri="{BB962C8B-B14F-4D97-AF65-F5344CB8AC3E}">
        <p14:creationId xmlns:p14="http://schemas.microsoft.com/office/powerpoint/2010/main" val="338179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24B5D745-2721-4C0D-AEF3-65BC98D723F8}"/>
              </a:ext>
            </a:extLst>
          </p:cNvPr>
          <p:cNvPicPr>
            <a:picLocks noChangeAspect="1"/>
          </p:cNvPicPr>
          <p:nvPr/>
        </p:nvPicPr>
        <p:blipFill rotWithShape="1">
          <a:blip r:embed="rId2">
            <a:extLst>
              <a:ext uri="{28A0092B-C50C-407E-A947-70E740481C1C}">
                <a14:useLocalDpi xmlns:a14="http://schemas.microsoft.com/office/drawing/2010/main" val="0"/>
              </a:ext>
            </a:extLst>
          </a:blip>
          <a:srcRect l="16826" t="11957" r="11293" b="8951"/>
          <a:stretch/>
        </p:blipFill>
        <p:spPr>
          <a:xfrm>
            <a:off x="4750952" y="1592121"/>
            <a:ext cx="2690096" cy="3673758"/>
          </a:xfrm>
          <a:prstGeom prst="rect">
            <a:avLst/>
          </a:prstGeom>
        </p:spPr>
      </p:pic>
    </p:spTree>
    <p:extLst>
      <p:ext uri="{BB962C8B-B14F-4D97-AF65-F5344CB8AC3E}">
        <p14:creationId xmlns:p14="http://schemas.microsoft.com/office/powerpoint/2010/main" val="2305733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E3B9400-9525-CAA7-F8A0-BCE936948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712" y="2116521"/>
            <a:ext cx="10154575" cy="2624958"/>
          </a:xfrm>
          <a:prstGeom prst="rect">
            <a:avLst/>
          </a:prstGeom>
        </p:spPr>
      </p:pic>
    </p:spTree>
    <p:extLst>
      <p:ext uri="{BB962C8B-B14F-4D97-AF65-F5344CB8AC3E}">
        <p14:creationId xmlns:p14="http://schemas.microsoft.com/office/powerpoint/2010/main" val="106552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647EE310-17C4-9DB6-F884-DD1729F403E4}"/>
              </a:ext>
            </a:extLst>
          </p:cNvPr>
          <p:cNvGrpSpPr/>
          <p:nvPr/>
        </p:nvGrpSpPr>
        <p:grpSpPr>
          <a:xfrm>
            <a:off x="1276955" y="621233"/>
            <a:ext cx="9638090" cy="5615534"/>
            <a:chOff x="1276955" y="1242466"/>
            <a:chExt cx="9638090" cy="5615534"/>
          </a:xfrm>
        </p:grpSpPr>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06176" y="3306112"/>
              <a:ext cx="5458619" cy="2677656"/>
            </a:xfrm>
            <a:prstGeom prst="rect">
              <a:avLst/>
            </a:prstGeom>
            <a:noFill/>
          </p:spPr>
          <p:txBody>
            <a:bodyPr wrap="square" rtlCol="0">
              <a:spAutoFit/>
            </a:bodyPr>
            <a:lstStyle/>
            <a:p>
              <a:pPr algn="just"/>
              <a:r>
                <a:rPr lang="fr-FR" sz="1400" dirty="0"/>
                <a:t>Au cœur de la Provence, à deux pas de la Côte d’Azur, dans un fabuleux paysage boisé de 87 hectares, venez découvrir </a:t>
              </a:r>
              <a:r>
                <a:rPr lang="fr-FR" sz="1400" b="1" dirty="0"/>
                <a:t>l’un des plus prestigieux parcours européens</a:t>
              </a:r>
              <a:r>
                <a:rPr lang="fr-FR" sz="1400" dirty="0"/>
                <a:t>.</a:t>
              </a:r>
            </a:p>
            <a:p>
              <a:pPr algn="just"/>
              <a:r>
                <a:rPr lang="fr-FR" sz="1400" dirty="0"/>
                <a:t>Le golf de BARBAROUX a également : </a:t>
              </a:r>
            </a:p>
            <a:p>
              <a:pPr marL="285750" indent="-285750">
                <a:buFontTx/>
                <a:buChar char="-"/>
              </a:pPr>
              <a:r>
                <a:rPr lang="fr-FR" sz="1400" dirty="0"/>
                <a:t>Un </a:t>
              </a:r>
              <a:r>
                <a:rPr lang="fr-FR" sz="1400" b="1" dirty="0"/>
                <a:t>hôtel de 52 chambres </a:t>
              </a:r>
              <a:r>
                <a:rPr lang="fr-FR" sz="1400" dirty="0"/>
                <a:t>avec piscine, tennis et terrain de pétanque</a:t>
              </a:r>
            </a:p>
            <a:p>
              <a:pPr marL="285750" indent="-285750">
                <a:buFontTx/>
                <a:buChar char="-"/>
              </a:pPr>
              <a:r>
                <a:rPr lang="fr-FR" sz="1400" dirty="0"/>
                <a:t>Un </a:t>
              </a:r>
              <a:r>
                <a:rPr lang="fr-FR" sz="1400" b="1" dirty="0"/>
                <a:t>spa</a:t>
              </a:r>
              <a:r>
                <a:rPr lang="fr-FR" sz="1400" dirty="0"/>
                <a:t> espace bien être et une salle de fitness </a:t>
              </a:r>
            </a:p>
            <a:p>
              <a:pPr marL="285750" indent="-285750">
                <a:buFontTx/>
                <a:buChar char="-"/>
              </a:pPr>
              <a:r>
                <a:rPr lang="fr-FR" sz="1400" dirty="0"/>
                <a:t>Un restaurant traditionnel </a:t>
              </a:r>
              <a:r>
                <a:rPr lang="fr-FR" sz="1400" b="1" dirty="0"/>
                <a:t>« Les Terrasses du Golf </a:t>
              </a:r>
              <a:r>
                <a:rPr lang="fr-FR" sz="1400" dirty="0"/>
                <a:t>» ouvert tous </a:t>
              </a:r>
            </a:p>
            <a:p>
              <a:pPr marL="285750" indent="-285750">
                <a:buFontTx/>
                <a:buChar char="-"/>
              </a:pPr>
              <a:r>
                <a:rPr lang="fr-FR" sz="1400" dirty="0"/>
                <a:t>Une </a:t>
              </a:r>
              <a:r>
                <a:rPr lang="fr-FR" sz="1400" b="1" dirty="0"/>
                <a:t>brasserie</a:t>
              </a:r>
              <a:r>
                <a:rPr lang="fr-FR" sz="1400" dirty="0"/>
                <a:t> (ouvert tous les midis de 12h00 à 14h30).</a:t>
              </a:r>
            </a:p>
            <a:p>
              <a:pPr marL="285750" indent="-285750">
                <a:buFontTx/>
                <a:buChar char="-"/>
              </a:pPr>
              <a:r>
                <a:rPr lang="fr-FR" sz="1400" dirty="0"/>
                <a:t>Une </a:t>
              </a:r>
              <a:r>
                <a:rPr lang="fr-FR" sz="1400" b="1" dirty="0"/>
                <a:t>structure séminaires </a:t>
              </a:r>
              <a:r>
                <a:rPr lang="fr-FR" sz="1400" dirty="0"/>
                <a:t>et congrès jusqu’à 200 personnes.</a:t>
              </a:r>
            </a:p>
            <a:p>
              <a:pPr marL="285750" indent="-285750">
                <a:buFontTx/>
                <a:buChar char="-"/>
              </a:pPr>
              <a:r>
                <a:rPr lang="fr-FR" sz="1400" dirty="0"/>
                <a:t>Un </a:t>
              </a:r>
              <a:r>
                <a:rPr lang="fr-FR" sz="1400" b="1" dirty="0"/>
                <a:t>golf de 18 trous de classe internationale </a:t>
              </a:r>
              <a:r>
                <a:rPr lang="fr-FR" sz="1400" dirty="0"/>
                <a:t>(architectes</a:t>
              </a:r>
              <a:br>
                <a:rPr lang="fr-FR" sz="1400" dirty="0"/>
              </a:br>
              <a:r>
                <a:rPr lang="fr-FR" sz="1400" dirty="0"/>
                <a:t>Pete et Pb Dye) et ses structures d’entraînement.</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050543"/>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66152" y="3412385"/>
              <a:ext cx="2535245"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SAS GRAND RESSORT FRANCE</a:t>
                </a:r>
              </a:p>
              <a:p>
                <a:r>
                  <a:rPr lang="fr-FR" sz="1200" cap="small" dirty="0">
                    <a:latin typeface="Arial" panose="020B0604020202020204" pitchFamily="34" charset="0"/>
                    <a:cs typeface="Arial" panose="020B0604020202020204" pitchFamily="34" charset="0"/>
                  </a:rPr>
                  <a:t>83170 BRIGNOLES</a:t>
                </a: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b="0" i="0" u="none" strike="noStrike" cap="small" dirty="0">
                  <a:solidFill>
                    <a:srgbClr val="000000"/>
                  </a:solidFill>
                  <a:effectLst/>
                  <a:latin typeface="Arial" panose="020B0604020202020204" pitchFamily="34" charset="0"/>
                  <a:cs typeface="Arial" panose="020B0604020202020204" pitchFamily="34" charset="0"/>
                </a:rPr>
                <a:t>04 94 69 63 63</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960793"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caternet@barbaroux.com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184765"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http://www.barbaroux.com/fr/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8E43AE9E-E7A5-43B8-872C-2AD863D32E6F}"/>
                </a:ext>
              </a:extLst>
            </p:cNvPr>
            <p:cNvPicPr>
              <a:picLocks noChangeAspect="1"/>
            </p:cNvPicPr>
            <p:nvPr/>
          </p:nvPicPr>
          <p:blipFill rotWithShape="1">
            <a:blip r:embed="rId5">
              <a:extLst>
                <a:ext uri="{28A0092B-C50C-407E-A947-70E740481C1C}">
                  <a14:useLocalDpi xmlns:a14="http://schemas.microsoft.com/office/drawing/2010/main" val="0"/>
                </a:ext>
              </a:extLst>
            </a:blip>
            <a:srcRect l="16826" t="11957" r="11293" b="8951"/>
            <a:stretch/>
          </p:blipFill>
          <p:spPr>
            <a:xfrm>
              <a:off x="5641104" y="1511170"/>
              <a:ext cx="909792" cy="1242467"/>
            </a:xfrm>
            <a:prstGeom prst="rect">
              <a:avLst/>
            </a:prstGeom>
          </p:spPr>
        </p:pic>
        <p:sp>
          <p:nvSpPr>
            <p:cNvPr id="27" name="ZoneTexte 26">
              <a:extLst>
                <a:ext uri="{FF2B5EF4-FFF2-40B4-BE49-F238E27FC236}">
                  <a16:creationId xmlns:a16="http://schemas.microsoft.com/office/drawing/2014/main" id="{55E7E689-3C3B-4067-9209-C708D153D6A3}"/>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050543"/>
                  </a:solidFill>
                  <a:latin typeface="Arial" panose="020B0604020202020204" pitchFamily="34" charset="0"/>
                  <a:cs typeface="Arial" panose="020B0604020202020204" pitchFamily="34" charset="0"/>
                </a:rPr>
                <a:t>ACTIVITE</a:t>
              </a:r>
            </a:p>
          </p:txBody>
        </p:sp>
      </p:grpSp>
    </p:spTree>
    <p:extLst>
      <p:ext uri="{BB962C8B-B14F-4D97-AF65-F5344CB8AC3E}">
        <p14:creationId xmlns:p14="http://schemas.microsoft.com/office/powerpoint/2010/main" val="105946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B36E5F7E-6D8B-AA92-B8BB-31AF9F4D0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900" y="1888236"/>
            <a:ext cx="6172200" cy="3081528"/>
          </a:xfrm>
          <a:prstGeom prst="rect">
            <a:avLst/>
          </a:prstGeom>
        </p:spPr>
      </p:pic>
    </p:spTree>
    <p:extLst>
      <p:ext uri="{BB962C8B-B14F-4D97-AF65-F5344CB8AC3E}">
        <p14:creationId xmlns:p14="http://schemas.microsoft.com/office/powerpoint/2010/main" val="2013362759"/>
      </p:ext>
    </p:extLst>
  </p:cSld>
  <p:clrMapOvr>
    <a:masterClrMapping/>
  </p:clrMapOvr>
  <mc:AlternateContent xmlns:mc="http://schemas.openxmlformats.org/markup-compatibility/2006" xmlns:p14="http://schemas.microsoft.com/office/powerpoint/2010/main">
    <mc:Choice Requires="p14">
      <p:transition spd="slow" p14:dur="2000" advTm="6119"/>
    </mc:Choice>
    <mc:Fallback xmlns="">
      <p:transition spd="slow" advTm="6119"/>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10D5D80D-AED3-6D17-F007-168D3AD8C4FC}"/>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969" y="3152365"/>
              <a:ext cx="5229014" cy="2677656"/>
            </a:xfrm>
            <a:prstGeom prst="rect">
              <a:avLst/>
            </a:prstGeom>
            <a:noFill/>
          </p:spPr>
          <p:txBody>
            <a:bodyPr wrap="square" rtlCol="0">
              <a:spAutoFit/>
            </a:bodyPr>
            <a:lstStyle/>
            <a:p>
              <a:pPr algn="l" fontAlgn="base"/>
              <a:r>
                <a:rPr lang="fr-FR" sz="1400" b="0" i="0" dirty="0">
                  <a:effectLst/>
                </a:rPr>
                <a:t>Chaque jour, nous réinventons nos métiers pour </a:t>
              </a:r>
              <a:r>
                <a:rPr lang="fr-FR" sz="1400" b="1" i="0" dirty="0">
                  <a:effectLst/>
                </a:rPr>
                <a:t>concevoir, réaliser et rénover des projets d’envergure </a:t>
              </a:r>
              <a:r>
                <a:rPr lang="fr-FR" sz="1400" b="0" i="0" dirty="0">
                  <a:effectLst/>
                </a:rPr>
                <a:t>et des </a:t>
              </a:r>
              <a:r>
                <a:rPr lang="fr-FR" sz="1400" b="1" i="0" dirty="0">
                  <a:effectLst/>
                </a:rPr>
                <a:t>ouvrages de proximité</a:t>
              </a:r>
              <a:r>
                <a:rPr lang="fr-FR" sz="1400" b="0" i="0" dirty="0">
                  <a:effectLst/>
                </a:rPr>
                <a:t>.</a:t>
              </a:r>
            </a:p>
            <a:p>
              <a:pPr algn="l" fontAlgn="base"/>
              <a:endParaRPr lang="fr-FR" sz="1400" b="0" i="0" dirty="0">
                <a:effectLst/>
              </a:endParaRPr>
            </a:p>
            <a:p>
              <a:pPr algn="l" fontAlgn="base"/>
              <a:r>
                <a:rPr lang="fr-FR" sz="1400" b="0" i="0" dirty="0">
                  <a:effectLst/>
                </a:rPr>
                <a:t>Nos équipes sont </a:t>
              </a:r>
              <a:r>
                <a:rPr lang="fr-FR" sz="1400" b="1" i="0" dirty="0">
                  <a:effectLst/>
                </a:rPr>
                <a:t>engagées aux côtés des territoires </a:t>
              </a:r>
              <a:r>
                <a:rPr lang="fr-FR" sz="1400" b="0" i="0" dirty="0">
                  <a:effectLst/>
                </a:rPr>
                <a:t>et des communautés pour créer des ponts, des routes, des voies ferrées, des réseaux de fibre optique, des espaces de vie culturels, sociaux, éducatifs…</a:t>
              </a:r>
            </a:p>
            <a:p>
              <a:pPr algn="l" fontAlgn="base"/>
              <a:endParaRPr lang="fr-FR" sz="1400" b="0" i="0" dirty="0">
                <a:effectLst/>
              </a:endParaRPr>
            </a:p>
            <a:p>
              <a:pPr algn="l" fontAlgn="base"/>
              <a:r>
                <a:rPr lang="fr-FR" sz="1400" b="0" i="0" dirty="0">
                  <a:effectLst/>
                </a:rPr>
                <a:t>Nous développons les connexions qui </a:t>
              </a:r>
              <a:r>
                <a:rPr lang="fr-FR" sz="1400" b="1" i="0" dirty="0">
                  <a:effectLst/>
                </a:rPr>
                <a:t>tissent et renforcent les liens </a:t>
              </a:r>
              <a:r>
                <a:rPr lang="fr-FR" sz="1400" b="0" i="0" dirty="0">
                  <a:effectLst/>
                </a:rPr>
                <a:t>pour mieux se déplacer, mieux vivre, mieux échanger.</a:t>
              </a:r>
            </a:p>
            <a:p>
              <a:pPr algn="just"/>
              <a:endParaRPr lang="fr-FR" sz="1400" dirty="0"/>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chemeClr val="accent1">
                      <a:lumMod val="50000"/>
                    </a:schemeClr>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err="1">
                    <a:solidFill>
                      <a:srgbClr val="000000"/>
                    </a:solidFill>
                    <a:latin typeface="Arial" panose="020B0604020202020204" pitchFamily="34" charset="0"/>
                    <a:cs typeface="Arial" panose="020B0604020202020204" pitchFamily="34" charset="0"/>
                  </a:rPr>
                  <a:t>zac</a:t>
                </a:r>
                <a:r>
                  <a:rPr lang="fr-FR" sz="1200" cap="small" dirty="0">
                    <a:solidFill>
                      <a:srgbClr val="000000"/>
                    </a:solidFill>
                    <a:latin typeface="Arial" panose="020B0604020202020204" pitchFamily="34" charset="0"/>
                    <a:cs typeface="Arial" panose="020B0604020202020204" pitchFamily="34" charset="0"/>
                  </a:rPr>
                  <a:t> de la </a:t>
                </a:r>
                <a:r>
                  <a:rPr lang="fr-FR" sz="1200" cap="small" dirty="0" err="1">
                    <a:solidFill>
                      <a:srgbClr val="000000"/>
                    </a:solidFill>
                    <a:latin typeface="Arial" panose="020B0604020202020204" pitchFamily="34" charset="0"/>
                    <a:cs typeface="Arial" panose="020B0604020202020204" pitchFamily="34" charset="0"/>
                  </a:rPr>
                  <a:t>pardiguiere</a:t>
                </a:r>
                <a:endParaRPr lang="fr-FR" sz="1200" cap="small" dirty="0">
                  <a:solidFill>
                    <a:srgbClr val="000000"/>
                  </a:solidFill>
                  <a:latin typeface="Arial" panose="020B0604020202020204" pitchFamily="34" charset="0"/>
                  <a:cs typeface="Arial" panose="020B0604020202020204" pitchFamily="34" charset="0"/>
                </a:endParaRPr>
              </a:p>
              <a:p>
                <a:r>
                  <a:rPr lang="fr-FR" sz="1200" cap="small" dirty="0">
                    <a:solidFill>
                      <a:srgbClr val="000000"/>
                    </a:solidFill>
                    <a:latin typeface="Arial" panose="020B0604020202020204" pitchFamily="34" charset="0"/>
                    <a:cs typeface="Arial" panose="020B0604020202020204" pitchFamily="34" charset="0"/>
                  </a:rPr>
                  <a:t>83340 le </a:t>
                </a:r>
                <a:r>
                  <a:rPr lang="fr-FR" sz="1200" cap="small" dirty="0" err="1">
                    <a:solidFill>
                      <a:srgbClr val="000000"/>
                    </a:solidFill>
                    <a:latin typeface="Arial" panose="020B0604020202020204" pitchFamily="34" charset="0"/>
                    <a:cs typeface="Arial" panose="020B0604020202020204" pitchFamily="34" charset="0"/>
                  </a:rPr>
                  <a:t>luc</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195968"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04 94 50 11 00</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031051"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azur@nge.fr</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450590"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https://www.nge.fr/</a:t>
              </a:r>
            </a:p>
          </p:txBody>
        </p:sp>
        <p:sp>
          <p:nvSpPr>
            <p:cNvPr id="28" name="ZoneTexte 27">
              <a:extLst>
                <a:ext uri="{FF2B5EF4-FFF2-40B4-BE49-F238E27FC236}">
                  <a16:creationId xmlns:a16="http://schemas.microsoft.com/office/drawing/2014/main" id="{5B70F690-D235-4D0B-87CD-14E032742408}"/>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chemeClr val="accent1">
                      <a:lumMod val="50000"/>
                    </a:schemeClr>
                  </a:solidFill>
                  <a:latin typeface="Arial" panose="020B0604020202020204" pitchFamily="34" charset="0"/>
                  <a:cs typeface="Arial" panose="020B0604020202020204" pitchFamily="34" charset="0"/>
                </a:rPr>
                <a:t>BTP</a:t>
              </a:r>
            </a:p>
          </p:txBody>
        </p:sp>
      </p:grpSp>
      <p:pic>
        <p:nvPicPr>
          <p:cNvPr id="2" name="Image 1">
            <a:extLst>
              <a:ext uri="{FF2B5EF4-FFF2-40B4-BE49-F238E27FC236}">
                <a16:creationId xmlns:a16="http://schemas.microsoft.com/office/drawing/2014/main" id="{A6EA24DD-55C1-DF77-522D-6C6494950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146" y="900906"/>
            <a:ext cx="2476500" cy="1236416"/>
          </a:xfrm>
          <a:prstGeom prst="rect">
            <a:avLst/>
          </a:prstGeom>
        </p:spPr>
      </p:pic>
    </p:spTree>
    <p:extLst>
      <p:ext uri="{BB962C8B-B14F-4D97-AF65-F5344CB8AC3E}">
        <p14:creationId xmlns:p14="http://schemas.microsoft.com/office/powerpoint/2010/main" val="322376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5" name="Image 4">
            <a:extLst>
              <a:ext uri="{FF2B5EF4-FFF2-40B4-BE49-F238E27FC236}">
                <a16:creationId xmlns:a16="http://schemas.microsoft.com/office/drawing/2014/main" id="{23991B33-B8BB-5346-2417-2D5909263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262" y="1762125"/>
            <a:ext cx="6467475" cy="3333750"/>
          </a:xfrm>
          <a:prstGeom prst="rect">
            <a:avLst/>
          </a:prstGeom>
        </p:spPr>
      </p:pic>
    </p:spTree>
    <p:extLst>
      <p:ext uri="{BB962C8B-B14F-4D97-AF65-F5344CB8AC3E}">
        <p14:creationId xmlns:p14="http://schemas.microsoft.com/office/powerpoint/2010/main" val="33656741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a:cxnSpLocks/>
          </p:cNvCxnSpPr>
          <p:nvPr/>
        </p:nvCxnSpPr>
        <p:spPr>
          <a:xfrm>
            <a:off x="4803838" y="2448306"/>
            <a:ext cx="18193" cy="2725914"/>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45182" y="2515455"/>
            <a:ext cx="4864375" cy="2462213"/>
          </a:xfrm>
          <a:prstGeom prst="rect">
            <a:avLst/>
          </a:prstGeom>
          <a:noFill/>
        </p:spPr>
        <p:txBody>
          <a:bodyPr wrap="square" rtlCol="0">
            <a:spAutoFit/>
          </a:bodyPr>
          <a:lstStyle/>
          <a:p>
            <a:pPr algn="just"/>
            <a:r>
              <a:rPr lang="fr-FR" sz="1400" b="0" i="0" dirty="0">
                <a:effectLst/>
              </a:rPr>
              <a:t>Située à Brignoles, </a:t>
            </a:r>
            <a:r>
              <a:rPr lang="fr-FR" sz="1400" b="1" i="0" dirty="0">
                <a:effectLst/>
              </a:rPr>
              <a:t>IMP Construction </a:t>
            </a:r>
            <a:r>
              <a:rPr lang="fr-FR" sz="1400" b="0" i="0" dirty="0">
                <a:effectLst/>
              </a:rPr>
              <a:t>est une entreprise </a:t>
            </a:r>
            <a:r>
              <a:rPr lang="fr-FR" sz="1400" b="1" i="0" dirty="0">
                <a:effectLst/>
              </a:rPr>
              <a:t>spécialisée dans les travaux de gros et de second œuvre</a:t>
            </a:r>
            <a:r>
              <a:rPr lang="fr-FR" sz="1400" b="0" i="0" dirty="0">
                <a:effectLst/>
              </a:rPr>
              <a:t>.</a:t>
            </a:r>
          </a:p>
          <a:p>
            <a:pPr algn="just"/>
            <a:endParaRPr lang="fr-FR" sz="1400" b="0" i="0" dirty="0">
              <a:effectLst/>
            </a:endParaRPr>
          </a:p>
          <a:p>
            <a:pPr algn="just"/>
            <a:r>
              <a:rPr lang="fr-FR" sz="1400" b="0" i="0" dirty="0">
                <a:effectLst/>
              </a:rPr>
              <a:t>Nous proposons nos travaux </a:t>
            </a:r>
            <a:r>
              <a:rPr lang="fr-FR" sz="1400" b="1" i="0" dirty="0">
                <a:effectLst/>
              </a:rPr>
              <a:t>d'aménagement intérieur aux professionnels à proximité de Draguignan</a:t>
            </a:r>
            <a:r>
              <a:rPr lang="fr-FR" sz="1400" b="0" i="0" dirty="0">
                <a:effectLst/>
              </a:rPr>
              <a:t>. </a:t>
            </a:r>
          </a:p>
          <a:p>
            <a:pPr algn="just"/>
            <a:r>
              <a:rPr lang="fr-FR" sz="1400" b="0" i="0" dirty="0">
                <a:effectLst/>
              </a:rPr>
              <a:t>Nous intervenons aussi chez les </a:t>
            </a:r>
            <a:r>
              <a:rPr lang="fr-FR" sz="1400" b="1" i="0" dirty="0">
                <a:effectLst/>
              </a:rPr>
              <a:t>particuliers pour la construction et la rénovation de leurs structures près du Luc.</a:t>
            </a:r>
          </a:p>
          <a:p>
            <a:pPr algn="just"/>
            <a:endParaRPr lang="fr-FR" sz="1400" b="1" i="0" dirty="0">
              <a:effectLst/>
            </a:endParaRPr>
          </a:p>
          <a:p>
            <a:pPr algn="just"/>
            <a:r>
              <a:rPr lang="fr-FR" sz="1400" b="0" i="0" dirty="0">
                <a:effectLst/>
              </a:rPr>
              <a:t>Que ce soit pour la </a:t>
            </a:r>
            <a:r>
              <a:rPr lang="fr-FR" sz="1400" b="1" i="0" dirty="0">
                <a:effectLst/>
              </a:rPr>
              <a:t>gestion de votre gros œuvre </a:t>
            </a:r>
            <a:r>
              <a:rPr lang="fr-FR" sz="1400" b="0" i="0" dirty="0">
                <a:effectLst/>
              </a:rPr>
              <a:t>ou le </a:t>
            </a:r>
            <a:r>
              <a:rPr lang="fr-FR" sz="1400" b="1" i="0" dirty="0">
                <a:effectLst/>
              </a:rPr>
              <a:t>suivi de vos réalisations</a:t>
            </a:r>
            <a:r>
              <a:rPr lang="fr-FR" sz="1400" b="0" i="0" dirty="0">
                <a:effectLst/>
              </a:rPr>
              <a:t>, nous saurons </a:t>
            </a:r>
            <a:r>
              <a:rPr lang="fr-FR" sz="1400" b="1" i="0" dirty="0">
                <a:effectLst/>
              </a:rPr>
              <a:t>satisfaire toutes vos exigences</a:t>
            </a:r>
            <a:r>
              <a:rPr lang="fr-FR" sz="1400" b="0" i="0" dirty="0">
                <a:effectLst/>
              </a:rPr>
              <a:t>.</a:t>
            </a:r>
          </a:p>
          <a:p>
            <a:pPr algn="just"/>
            <a:endParaRPr lang="fr-FR" sz="1400" b="0" i="0" dirty="0">
              <a:effectLst/>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chemeClr val="accent5"/>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830997"/>
            <a:chOff x="2485239" y="3429000"/>
            <a:chExt cx="2014306" cy="830997"/>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830997"/>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260 RUE DES ROMARINS</a:t>
              </a:r>
            </a:p>
            <a:p>
              <a:r>
                <a:rPr lang="fr-FR" sz="1200" cap="small" dirty="0">
                  <a:solidFill>
                    <a:srgbClr val="000000"/>
                  </a:solidFill>
                  <a:latin typeface="Arial" panose="020B0604020202020204" pitchFamily="34" charset="0"/>
                  <a:cs typeface="Arial" panose="020B0604020202020204" pitchFamily="34" charset="0"/>
                </a:rPr>
                <a:t>ZAC NICOPOLIS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146468" cy="276999"/>
          </a:xfrm>
          <a:prstGeom prst="rect">
            <a:avLst/>
          </a:prstGeom>
          <a:noFill/>
        </p:spPr>
        <p:txBody>
          <a:bodyPr wrap="none" rtlCol="0">
            <a:spAutoFit/>
          </a:bodyPr>
          <a:lstStyle/>
          <a:p>
            <a:r>
              <a:rPr lang="fr-FR" sz="1200" b="0" i="0" u="none" strike="noStrike" dirty="0">
                <a:effectLst/>
              </a:rPr>
              <a:t>06 03 84 06 05</a:t>
            </a:r>
            <a:r>
              <a:rPr lang="fr-FR" sz="1200" dirty="0"/>
              <a:t> </a:t>
            </a:r>
            <a:endParaRPr lang="fr-FR" sz="1200" cap="small" dirty="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2648191" cy="276999"/>
          </a:xfrm>
          <a:prstGeom prst="rect">
            <a:avLst/>
          </a:prstGeom>
          <a:noFill/>
        </p:spPr>
        <p:txBody>
          <a:bodyPr wrap="square" rtlCol="0">
            <a:spAutoFit/>
          </a:bodyPr>
          <a:lstStyle/>
          <a:p>
            <a:r>
              <a:rPr lang="fr-FR" sz="1200" b="0" i="0" u="sng" strike="noStrike" dirty="0">
                <a:solidFill>
                  <a:srgbClr val="0563C1"/>
                </a:solidFill>
                <a:effectLst/>
                <a:latin typeface="+mj-lt"/>
                <a:hlinkClick r:id="rId3"/>
              </a:rPr>
              <a:t>impconstruction83@gmail.com</a:t>
            </a:r>
            <a:r>
              <a:rPr lang="fr-FR" sz="1200" dirty="0">
                <a:latin typeface="+mj-lt"/>
              </a:rPr>
              <a:t> </a:t>
            </a:r>
            <a:endParaRPr lang="fr-FR" sz="1200" dirty="0">
              <a:latin typeface="+mj-lt"/>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3888757"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https://www.impconstruction83.fr/formulaire-de-contact</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341971" cy="307777"/>
          </a:xfrm>
          <a:prstGeom prst="rect">
            <a:avLst/>
          </a:prstGeom>
          <a:noFill/>
          <a:ln>
            <a:solidFill>
              <a:schemeClr val="tx1"/>
            </a:solidFill>
          </a:ln>
        </p:spPr>
        <p:txBody>
          <a:bodyPr wrap="square" rtlCol="0">
            <a:spAutoFit/>
          </a:bodyPr>
          <a:lstStyle/>
          <a:p>
            <a:pPr algn="ctr"/>
            <a:r>
              <a:rPr lang="fr-FR" sz="1400" b="1" dirty="0">
                <a:solidFill>
                  <a:schemeClr val="accent5"/>
                </a:solidFill>
                <a:latin typeface="Arial" panose="020B0604020202020204" pitchFamily="34" charset="0"/>
                <a:cs typeface="Arial" panose="020B0604020202020204" pitchFamily="34" charset="0"/>
              </a:rPr>
              <a:t>BTP</a:t>
            </a:r>
          </a:p>
        </p:txBody>
      </p:sp>
      <p:pic>
        <p:nvPicPr>
          <p:cNvPr id="4" name="Image 3">
            <a:extLst>
              <a:ext uri="{FF2B5EF4-FFF2-40B4-BE49-F238E27FC236}">
                <a16:creationId xmlns:a16="http://schemas.microsoft.com/office/drawing/2014/main" id="{E504F8A0-8D8F-5545-02E8-319DAB0CA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097" y="940798"/>
            <a:ext cx="2293936" cy="1182441"/>
          </a:xfrm>
          <a:prstGeom prst="rect">
            <a:avLst/>
          </a:prstGeom>
        </p:spPr>
      </p:pic>
    </p:spTree>
    <p:extLst>
      <p:ext uri="{BB962C8B-B14F-4D97-AF65-F5344CB8AC3E}">
        <p14:creationId xmlns:p14="http://schemas.microsoft.com/office/powerpoint/2010/main" val="137287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10;&#10;Description générée automatiquement">
            <a:extLst>
              <a:ext uri="{FF2B5EF4-FFF2-40B4-BE49-F238E27FC236}">
                <a16:creationId xmlns:a16="http://schemas.microsoft.com/office/drawing/2014/main" id="{373F8004-3082-46D0-A918-3741E283F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755" y="2019216"/>
            <a:ext cx="7222489" cy="2819565"/>
          </a:xfrm>
          <a:prstGeom prst="rect">
            <a:avLst/>
          </a:prstGeom>
        </p:spPr>
      </p:pic>
    </p:spTree>
    <p:extLst>
      <p:ext uri="{BB962C8B-B14F-4D97-AF65-F5344CB8AC3E}">
        <p14:creationId xmlns:p14="http://schemas.microsoft.com/office/powerpoint/2010/main" val="24077500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EAC63674-8249-24E4-5371-B958CC42E60C}"/>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25969" y="3224999"/>
              <a:ext cx="5229014" cy="2677656"/>
            </a:xfrm>
            <a:prstGeom prst="rect">
              <a:avLst/>
            </a:prstGeom>
            <a:noFill/>
          </p:spPr>
          <p:txBody>
            <a:bodyPr wrap="square" rtlCol="0">
              <a:spAutoFit/>
            </a:bodyPr>
            <a:lstStyle/>
            <a:p>
              <a:pPr algn="just"/>
              <a:r>
                <a:rPr lang="fr-FR" sz="1400" dirty="0"/>
                <a:t>Acheminer des produits dans les points de vente des </a:t>
              </a:r>
              <a:r>
                <a:rPr lang="fr-FR" sz="1400" b="1" dirty="0"/>
                <a:t>enseignes alimentaires</a:t>
              </a:r>
              <a:r>
                <a:rPr lang="fr-FR" sz="1400" dirty="0"/>
                <a:t> réparties sur tout le territoire français : telle est la mission d’ITM LAI (Logistique Alimentaire International). </a:t>
              </a:r>
              <a:br>
                <a:rPr lang="fr-FR" sz="1400" dirty="0"/>
              </a:br>
              <a:br>
                <a:rPr lang="fr-FR" sz="1400" dirty="0"/>
              </a:br>
              <a:r>
                <a:rPr lang="fr-FR" sz="1400" dirty="0"/>
                <a:t>Les Mousquetaires se charge de l’approvisionnement auprès des </a:t>
              </a:r>
              <a:r>
                <a:rPr lang="fr-FR" sz="1400" b="1" dirty="0"/>
                <a:t>fournisseurs internationaux</a:t>
              </a:r>
              <a:r>
                <a:rPr lang="fr-FR" sz="1400" dirty="0"/>
                <a:t>, </a:t>
              </a:r>
              <a:r>
                <a:rPr lang="fr-FR" sz="1400" b="1" dirty="0"/>
                <a:t>nationaux</a:t>
              </a:r>
              <a:r>
                <a:rPr lang="fr-FR" sz="1400" dirty="0"/>
                <a:t> comme </a:t>
              </a:r>
              <a:r>
                <a:rPr lang="fr-FR" sz="1400" b="1" dirty="0"/>
                <a:t>locaux</a:t>
              </a:r>
              <a:r>
                <a:rPr lang="fr-FR" sz="1400" dirty="0"/>
                <a:t>, de la gestion des stocks et de l’acheminement des produits.</a:t>
              </a:r>
            </a:p>
            <a:p>
              <a:pPr algn="just"/>
              <a:endParaRPr lang="fr-FR" sz="1400" dirty="0">
                <a:latin typeface="Arial" panose="020B0604020202020204" pitchFamily="34" charset="0"/>
                <a:cs typeface="Arial" panose="020B0604020202020204" pitchFamily="34" charset="0"/>
              </a:endParaRPr>
            </a:p>
            <a:p>
              <a:pPr algn="just"/>
              <a:r>
                <a:rPr lang="fr-FR" sz="1400" dirty="0"/>
                <a:t>Pour le transport des produits alimentaires, la filiale du Groupement Les Mousquetaires s’appuie sur le </a:t>
              </a:r>
              <a:r>
                <a:rPr lang="fr-FR" sz="1400" b="1" dirty="0"/>
                <a:t>savoir-faire</a:t>
              </a:r>
              <a:r>
                <a:rPr lang="fr-FR" sz="1400" dirty="0"/>
                <a:t> et sur l’</a:t>
              </a:r>
              <a:r>
                <a:rPr lang="fr-FR" sz="1400" b="1" dirty="0"/>
                <a:t>efficacité</a:t>
              </a:r>
              <a:r>
                <a:rPr lang="fr-FR" sz="1400" dirty="0"/>
                <a:t> d’un Etablissement International de Transport (EIT) et de huit Etablissements Régionaux de Transport (ERT).</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E32024"/>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ZAC NICOPOLIS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b="0" i="0" dirty="0">
                  <a:effectLst/>
                  <a:latin typeface="arial" panose="020B0604020202020204" pitchFamily="34" charset="0"/>
                  <a:hlinkClick r:id="rId3">
                    <a:extLst>
                      <a:ext uri="{A12FA001-AC4F-418D-AE19-62706E023703}">
                        <ahyp:hlinkClr xmlns:ahyp="http://schemas.microsoft.com/office/drawing/2018/hyperlinkcolor" val="tx"/>
                      </a:ext>
                    </a:extLst>
                  </a:hlinkClick>
                </a:rPr>
                <a:t>04 94 59 21 00</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353080" cy="461665"/>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https://www.mousquetaires.com</a:t>
              </a:r>
              <a:endParaRPr lang="fr-FR" sz="1200" dirty="0">
                <a:latin typeface="Arial" panose="020B0604020202020204" pitchFamily="34" charset="0"/>
                <a:cs typeface="Arial" panose="020B0604020202020204" pitchFamily="34" charset="0"/>
              </a:endParaRPr>
            </a:p>
            <a:p>
              <a:endParaRPr lang="fr-FR" sz="1200" dirty="0">
                <a:latin typeface="Arial" panose="020B0604020202020204" pitchFamily="34" charset="0"/>
                <a:cs typeface="Arial" panose="020B0604020202020204" pitchFamily="34" charset="0"/>
              </a:endParaRPr>
            </a:p>
          </p:txBody>
        </p:sp>
        <p:pic>
          <p:nvPicPr>
            <p:cNvPr id="27" name="Image 26" descr="Une image contenant texte&#10;&#10;Description générée automatiquement">
              <a:extLst>
                <a:ext uri="{FF2B5EF4-FFF2-40B4-BE49-F238E27FC236}">
                  <a16:creationId xmlns:a16="http://schemas.microsoft.com/office/drawing/2014/main" id="{263AAFD6-43C8-405A-80CA-E68C42EE5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9012" y="1534721"/>
              <a:ext cx="3173972" cy="1239077"/>
            </a:xfrm>
            <a:prstGeom prst="rect">
              <a:avLst/>
            </a:prstGeom>
          </p:spPr>
        </p:pic>
        <p:sp>
          <p:nvSpPr>
            <p:cNvPr id="28" name="ZoneTexte 27">
              <a:extLst>
                <a:ext uri="{FF2B5EF4-FFF2-40B4-BE49-F238E27FC236}">
                  <a16:creationId xmlns:a16="http://schemas.microsoft.com/office/drawing/2014/main" id="{21F5BBBB-5F1F-44C7-A51A-DF8A96F2CD0A}"/>
                </a:ext>
              </a:extLst>
            </p:cNvPr>
            <p:cNvSpPr txBox="1"/>
            <p:nvPr/>
          </p:nvSpPr>
          <p:spPr>
            <a:xfrm>
              <a:off x="1629829" y="1490684"/>
              <a:ext cx="1691221" cy="307777"/>
            </a:xfrm>
            <a:prstGeom prst="rect">
              <a:avLst/>
            </a:prstGeom>
            <a:noFill/>
            <a:ln>
              <a:solidFill>
                <a:schemeClr val="tx1"/>
              </a:solidFill>
            </a:ln>
          </p:spPr>
          <p:txBody>
            <a:bodyPr wrap="square" rtlCol="0">
              <a:spAutoFit/>
            </a:bodyPr>
            <a:lstStyle/>
            <a:p>
              <a:pPr algn="ctr"/>
              <a:r>
                <a:rPr lang="fr-FR" sz="1400" b="1" dirty="0">
                  <a:solidFill>
                    <a:srgbClr val="E32024"/>
                  </a:solidFill>
                  <a:latin typeface="Arial" panose="020B0604020202020204" pitchFamily="34" charset="0"/>
                  <a:cs typeface="Arial" panose="020B0604020202020204" pitchFamily="34" charset="0"/>
                </a:rPr>
                <a:t>ALIMENTATION</a:t>
              </a:r>
            </a:p>
          </p:txBody>
        </p:sp>
      </p:grpSp>
    </p:spTree>
    <p:extLst>
      <p:ext uri="{BB962C8B-B14F-4D97-AF65-F5344CB8AC3E}">
        <p14:creationId xmlns:p14="http://schemas.microsoft.com/office/powerpoint/2010/main" val="290372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3" name="Image 2">
            <a:extLst>
              <a:ext uri="{FF2B5EF4-FFF2-40B4-BE49-F238E27FC236}">
                <a16:creationId xmlns:a16="http://schemas.microsoft.com/office/drawing/2014/main" id="{8FCC752E-3031-40D9-BFFF-59200427A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825" y="997910"/>
            <a:ext cx="9724361" cy="4862180"/>
          </a:xfrm>
          <a:prstGeom prst="rect">
            <a:avLst/>
          </a:prstGeom>
        </p:spPr>
      </p:pic>
    </p:spTree>
    <p:extLst>
      <p:ext uri="{BB962C8B-B14F-4D97-AF65-F5344CB8AC3E}">
        <p14:creationId xmlns:p14="http://schemas.microsoft.com/office/powerpoint/2010/main" val="20117061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229014" cy="3323987"/>
          </a:xfrm>
          <a:prstGeom prst="rect">
            <a:avLst/>
          </a:prstGeom>
          <a:noFill/>
        </p:spPr>
        <p:txBody>
          <a:bodyPr wrap="square" rtlCol="0">
            <a:spAutoFit/>
          </a:bodyPr>
          <a:lstStyle/>
          <a:p>
            <a:pPr algn="just"/>
            <a:r>
              <a:rPr lang="fr-FR" sz="1400" b="1" dirty="0"/>
              <a:t>Aider nos clients </a:t>
            </a:r>
            <a:r>
              <a:rPr lang="fr-FR" sz="1400" dirty="0"/>
              <a:t>dans leur quotidien, leur permettre d’acheter au </a:t>
            </a:r>
            <a:r>
              <a:rPr lang="fr-FR" sz="1400" b="1" dirty="0"/>
              <a:t>prix le plus juste</a:t>
            </a:r>
            <a:r>
              <a:rPr lang="fr-FR" sz="1400" dirty="0"/>
              <a:t>, s’ancrer dans la vie locale, tel est l’objectif d’Intermarché. </a:t>
            </a:r>
          </a:p>
          <a:p>
            <a:pPr algn="just"/>
            <a:r>
              <a:rPr lang="fr-FR" sz="1400" dirty="0"/>
              <a:t>Intermarché se caractérise par l’engagement de ses chefs d’entreprise dans les territoires et en faveur de son combat pour le « Mieux manger ». </a:t>
            </a:r>
          </a:p>
          <a:p>
            <a:pPr algn="just"/>
            <a:endParaRPr lang="fr-FR" sz="1400" dirty="0"/>
          </a:p>
          <a:p>
            <a:pPr algn="just"/>
            <a:r>
              <a:rPr lang="fr-FR" sz="1400" dirty="0"/>
              <a:t>Intermarché se positionne avec un modèle unique dans le monde de la grande distribution, celui de « Producteurs &amp; Commerçants » : l’</a:t>
            </a:r>
            <a:r>
              <a:rPr lang="fr-FR" sz="1400" b="1" dirty="0"/>
              <a:t>enseigne Intermarché</a:t>
            </a:r>
            <a:r>
              <a:rPr lang="fr-FR" sz="1400" dirty="0"/>
              <a:t> s’appuie sur le </a:t>
            </a:r>
            <a:r>
              <a:rPr lang="fr-FR" sz="1400" dirty="0">
                <a:hlinkClick r:id="rId3"/>
              </a:rPr>
              <a:t>pôle agroalimentaire</a:t>
            </a:r>
            <a:r>
              <a:rPr lang="fr-FR" sz="1400" dirty="0"/>
              <a:t> du Groupement Les Mousquetaires pour maîtriser l’ensemble de la chaîne, de la fourche à la fourchette, et proposer des produits sains accessibles à tous.</a:t>
            </a:r>
          </a:p>
          <a:p>
            <a:pPr algn="just"/>
            <a:r>
              <a:rPr lang="fr-FR" sz="1400" dirty="0"/>
              <a:t> </a:t>
            </a:r>
            <a:br>
              <a:rPr lang="fr-FR" sz="1400" dirty="0"/>
            </a:b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D6272E"/>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ROUTE DE NICE</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04 94 69 02 77</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2779479"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https://www.intermarche.com/magasin</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704748" cy="307777"/>
          </a:xfrm>
          <a:prstGeom prst="rect">
            <a:avLst/>
          </a:prstGeom>
          <a:noFill/>
          <a:ln>
            <a:solidFill>
              <a:schemeClr val="tx1"/>
            </a:solidFill>
          </a:ln>
        </p:spPr>
        <p:txBody>
          <a:bodyPr wrap="square" rtlCol="0">
            <a:spAutoFit/>
          </a:bodyPr>
          <a:lstStyle/>
          <a:p>
            <a:pPr algn="ctr"/>
            <a:r>
              <a:rPr lang="fr-FR" sz="1400" b="1" dirty="0">
                <a:solidFill>
                  <a:srgbClr val="D6272E"/>
                </a:solidFill>
                <a:latin typeface="Arial" panose="020B0604020202020204" pitchFamily="34" charset="0"/>
                <a:cs typeface="Arial" panose="020B0604020202020204" pitchFamily="34" charset="0"/>
              </a:rPr>
              <a:t>CONSOMMATION</a:t>
            </a:r>
          </a:p>
        </p:txBody>
      </p:sp>
      <p:pic>
        <p:nvPicPr>
          <p:cNvPr id="22" name="Image 21">
            <a:extLst>
              <a:ext uri="{FF2B5EF4-FFF2-40B4-BE49-F238E27FC236}">
                <a16:creationId xmlns:a16="http://schemas.microsoft.com/office/drawing/2014/main" id="{D8697E85-E8E5-0FEB-EE13-B82BFE110F58}"/>
              </a:ext>
            </a:extLst>
          </p:cNvPr>
          <p:cNvPicPr>
            <a:picLocks noChangeAspect="1"/>
          </p:cNvPicPr>
          <p:nvPr/>
        </p:nvPicPr>
        <p:blipFill rotWithShape="1">
          <a:blip r:embed="rId4">
            <a:extLst>
              <a:ext uri="{28A0092B-C50C-407E-A947-70E740481C1C}">
                <a14:useLocalDpi xmlns:a14="http://schemas.microsoft.com/office/drawing/2010/main" val="0"/>
              </a:ext>
            </a:extLst>
          </a:blip>
          <a:srcRect l="3810" t="21995" r="3961" b="24495"/>
          <a:stretch/>
        </p:blipFill>
        <p:spPr>
          <a:xfrm>
            <a:off x="3944148" y="958984"/>
            <a:ext cx="3959485" cy="1146888"/>
          </a:xfrm>
          <a:prstGeom prst="rect">
            <a:avLst/>
          </a:prstGeom>
        </p:spPr>
      </p:pic>
      <p:sp>
        <p:nvSpPr>
          <p:cNvPr id="2" name="ZoneTexte 1">
            <a:extLst>
              <a:ext uri="{FF2B5EF4-FFF2-40B4-BE49-F238E27FC236}">
                <a16:creationId xmlns:a16="http://schemas.microsoft.com/office/drawing/2014/main" id="{AA9875D0-0284-1073-CC0C-86E0F9E468BA}"/>
              </a:ext>
            </a:extLst>
          </p:cNvPr>
          <p:cNvSpPr txBox="1"/>
          <p:nvPr/>
        </p:nvSpPr>
        <p:spPr>
          <a:xfrm>
            <a:off x="2156128" y="4386507"/>
            <a:ext cx="2333139"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pdv05873@mousquetaire.com</a:t>
            </a:r>
            <a:endParaRPr lang="fr-FR" sz="1200" cap="sm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2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1027" name="Picture 3">
            <a:extLst>
              <a:ext uri="{FF2B5EF4-FFF2-40B4-BE49-F238E27FC236}">
                <a16:creationId xmlns:a16="http://schemas.microsoft.com/office/drawing/2014/main" id="{3945B769-926F-0B84-8150-51057FAC3C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13"/>
          <a:stretch/>
        </p:blipFill>
        <p:spPr bwMode="auto">
          <a:xfrm>
            <a:off x="2686672" y="890012"/>
            <a:ext cx="6818655" cy="507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7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229014" cy="3108543"/>
          </a:xfrm>
          <a:prstGeom prst="rect">
            <a:avLst/>
          </a:prstGeom>
          <a:noFill/>
        </p:spPr>
        <p:txBody>
          <a:bodyPr wrap="square" rtlCol="0">
            <a:spAutoFit/>
          </a:bodyPr>
          <a:lstStyle/>
          <a:p>
            <a:r>
              <a:rPr lang="fr-FR" sz="1400" dirty="0">
                <a:effectLst/>
                <a:latin typeface="Calibri" panose="020F0502020204030204" pitchFamily="34" charset="0"/>
                <a:ea typeface="Calibri" panose="020F0502020204030204" pitchFamily="34" charset="0"/>
              </a:rPr>
              <a:t>Depuis 1890, Allianz </a:t>
            </a:r>
            <a:r>
              <a:rPr lang="fr-FR" sz="1400" b="1" dirty="0">
                <a:effectLst/>
                <a:latin typeface="Calibri" panose="020F0502020204030204" pitchFamily="34" charset="0"/>
                <a:ea typeface="Calibri" panose="020F0502020204030204" pitchFamily="34" charset="0"/>
              </a:rPr>
              <a:t>accompagne les professionnels et particuliers </a:t>
            </a:r>
            <a:r>
              <a:rPr lang="fr-FR" sz="1400" dirty="0">
                <a:effectLst/>
                <a:latin typeface="Calibri" panose="020F0502020204030204" pitchFamily="34" charset="0"/>
                <a:ea typeface="Calibri" panose="020F0502020204030204" pitchFamily="34" charset="0"/>
              </a:rPr>
              <a:t>au cours de leur vie. Le patrimoine est unique. Il est le fruit de choix et du travail accompli au cours de la vie. </a:t>
            </a:r>
          </a:p>
          <a:p>
            <a:r>
              <a:rPr lang="fr-FR" sz="1400" dirty="0">
                <a:effectLst/>
                <a:latin typeface="Calibri" panose="020F0502020204030204" pitchFamily="34" charset="0"/>
                <a:ea typeface="Calibri" panose="020F0502020204030204" pitchFamily="34" charset="0"/>
              </a:rPr>
              <a:t>Nous sommes là pour </a:t>
            </a:r>
            <a:r>
              <a:rPr lang="fr-FR" sz="1400" b="1" dirty="0">
                <a:effectLst/>
                <a:latin typeface="Calibri" panose="020F0502020204030204" pitchFamily="34" charset="0"/>
                <a:ea typeface="Calibri" panose="020F0502020204030204" pitchFamily="34" charset="0"/>
              </a:rPr>
              <a:t>orienter et conseiller les clients </a:t>
            </a:r>
            <a:r>
              <a:rPr lang="fr-FR" sz="1400" dirty="0">
                <a:effectLst/>
                <a:latin typeface="Calibri" panose="020F0502020204030204" pitchFamily="34" charset="0"/>
                <a:ea typeface="Calibri" panose="020F0502020204030204" pitchFamily="34" charset="0"/>
              </a:rPr>
              <a:t>qui ont besoin de nos compétences technique et humaine.</a:t>
            </a:r>
          </a:p>
          <a:p>
            <a:endParaRPr lang="fr-FR" sz="1400" dirty="0">
              <a:effectLst/>
              <a:latin typeface="Calibri" panose="020F0502020204030204" pitchFamily="34" charset="0"/>
              <a:ea typeface="Calibri" panose="020F0502020204030204" pitchFamily="34" charset="0"/>
            </a:endParaRPr>
          </a:p>
          <a:p>
            <a:r>
              <a:rPr lang="fr-FR" sz="1400" dirty="0">
                <a:effectLst/>
                <a:latin typeface="Calibri" panose="020F0502020204030204" pitchFamily="34" charset="0"/>
                <a:ea typeface="Calibri" panose="020F0502020204030204" pitchFamily="34" charset="0"/>
              </a:rPr>
              <a:t>Vous souhaitez développer votre patrimoine ? Le préserver ou le transmettre, </a:t>
            </a:r>
            <a:r>
              <a:rPr lang="fr-FR" sz="1400" b="1" dirty="0">
                <a:effectLst/>
                <a:latin typeface="Calibri" panose="020F0502020204030204" pitchFamily="34" charset="0"/>
                <a:ea typeface="Calibri" panose="020F0502020204030204" pitchFamily="34" charset="0"/>
              </a:rPr>
              <a:t>Allianz vous accompagne </a:t>
            </a:r>
            <a:r>
              <a:rPr lang="fr-FR" sz="1400" dirty="0">
                <a:effectLst/>
                <a:latin typeface="Calibri" panose="020F0502020204030204" pitchFamily="34" charset="0"/>
                <a:ea typeface="Calibri" panose="020F0502020204030204" pitchFamily="34" charset="0"/>
              </a:rPr>
              <a:t>dans vos projets et décisions. </a:t>
            </a:r>
          </a:p>
          <a:p>
            <a:endParaRPr lang="fr-FR" sz="1400" dirty="0">
              <a:latin typeface="Calibri" panose="020F0502020204030204" pitchFamily="34" charset="0"/>
              <a:ea typeface="Calibri" panose="020F0502020204030204" pitchFamily="34" charset="0"/>
            </a:endParaRPr>
          </a:p>
          <a:p>
            <a:r>
              <a:rPr lang="fr-FR" sz="1400" dirty="0">
                <a:effectLst/>
                <a:latin typeface="Calibri" panose="020F0502020204030204" pitchFamily="34" charset="0"/>
                <a:ea typeface="Calibri" panose="020F0502020204030204" pitchFamily="34" charset="0"/>
              </a:rPr>
              <a:t>Pour vous, nos experts construisent un accompagnement sur mesure autour de </a:t>
            </a:r>
            <a:r>
              <a:rPr lang="fr-FR" sz="1400" b="1" dirty="0">
                <a:effectLst/>
                <a:latin typeface="Calibri" panose="020F0502020204030204" pitchFamily="34" charset="0"/>
                <a:ea typeface="Calibri" panose="020F0502020204030204" pitchFamily="34" charset="0"/>
              </a:rPr>
              <a:t>compétences patrimoniales, financières et immobilières</a:t>
            </a:r>
            <a:r>
              <a:rPr lang="fr-FR" sz="1400" dirty="0">
                <a:effectLst/>
                <a:latin typeface="Calibri" panose="020F0502020204030204" pitchFamily="34" charset="0"/>
                <a:ea typeface="Calibri" panose="020F0502020204030204" pitchFamily="34" charset="0"/>
              </a:rPr>
              <a:t>. Nous sommes à votre écoute pour construire avec vous cet accompagnement sur mesure.</a:t>
            </a:r>
          </a:p>
          <a:p>
            <a:pPr algn="just"/>
            <a:endParaRPr lang="fr-FR" sz="1400" dirty="0">
              <a:solidFill>
                <a:srgbClr val="FF0000"/>
              </a:solidFill>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176FC1"/>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2" y="2807767"/>
            <a:ext cx="2398125" cy="664543"/>
            <a:chOff x="2485238" y="3429000"/>
            <a:chExt cx="2398125"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8" y="3429000"/>
              <a:ext cx="2398125" cy="461665"/>
            </a:xfrm>
            <a:prstGeom prst="rect">
              <a:avLst/>
            </a:prstGeom>
            <a:noFill/>
          </p:spPr>
          <p:txBody>
            <a:bodyPr wrap="square">
              <a:spAutoFit/>
            </a:bodyPr>
            <a:lstStyle/>
            <a:p>
              <a:r>
                <a:rPr lang="fr-FR" sz="1200" cap="small" dirty="0">
                  <a:latin typeface="Arial" panose="020B0604020202020204" pitchFamily="34" charset="0"/>
                  <a:cs typeface="Arial" panose="020B0604020202020204" pitchFamily="34" charset="0"/>
                </a:rPr>
                <a:t>59 RUE DE ST MANDRIER</a:t>
              </a:r>
            </a:p>
            <a:p>
              <a:r>
                <a:rPr lang="fr-FR" sz="1200" cap="small" dirty="0">
                  <a:latin typeface="Arial" panose="020B0604020202020204" pitchFamily="34" charset="0"/>
                  <a:cs typeface="Arial" panose="020B0604020202020204" pitchFamily="34" charset="0"/>
                </a:rPr>
                <a:t>83140 SIX FOUR LES PLAGES</a:t>
              </a: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2052165" cy="646331"/>
          </a:xfrm>
          <a:prstGeom prst="rect">
            <a:avLst/>
          </a:prstGeom>
          <a:noFill/>
        </p:spPr>
        <p:txBody>
          <a:bodyPr wrap="none" rtlCol="0">
            <a:spAutoFit/>
          </a:bodyPr>
          <a:lstStyle/>
          <a:p>
            <a:r>
              <a:rPr lang="fr-FR" sz="1200" dirty="0">
                <a:latin typeface="Arial" panose="020B0604020202020204" pitchFamily="34" charset="0"/>
                <a:ea typeface="Calibri" panose="020F0502020204030204" pitchFamily="34" charset="0"/>
                <a:cs typeface="Arial" panose="020B0604020202020204" pitchFamily="34" charset="0"/>
                <a:hlinkClick r:id="rId3"/>
              </a:rPr>
              <a:t>terence.ballatore@allianz.fr</a:t>
            </a:r>
            <a:endParaRPr lang="fr-FR" sz="1200" dirty="0">
              <a:latin typeface="Arial" panose="020B0604020202020204" pitchFamily="34" charset="0"/>
              <a:ea typeface="Calibri" panose="020F0502020204030204" pitchFamily="34" charset="0"/>
              <a:cs typeface="Arial" panose="020B0604020202020204" pitchFamily="34" charset="0"/>
            </a:endParaRPr>
          </a:p>
          <a:p>
            <a:r>
              <a:rPr lang="fr-FR" sz="1200" dirty="0">
                <a:latin typeface="Arial" panose="020B0604020202020204" pitchFamily="34" charset="0"/>
                <a:ea typeface="Calibri" panose="020F0502020204030204" pitchFamily="34" charset="0"/>
                <a:cs typeface="Arial" panose="020B0604020202020204" pitchFamily="34" charset="0"/>
                <a:hlinkClick r:id="rId4"/>
              </a:rPr>
              <a:t>sophie.brighi@allianz.fr</a:t>
            </a:r>
            <a:endParaRPr lang="fr-FR" sz="1200" dirty="0">
              <a:latin typeface="Arial" panose="020B0604020202020204" pitchFamily="34" charset="0"/>
              <a:ea typeface="Calibri" panose="020F0502020204030204" pitchFamily="34" charset="0"/>
              <a:cs typeface="Arial" panose="020B0604020202020204" pitchFamily="34" charset="0"/>
            </a:endParaRPr>
          </a:p>
          <a:p>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1121974" cy="461665"/>
          </a:xfrm>
          <a:prstGeom prst="rect">
            <a:avLst/>
          </a:prstGeom>
          <a:noFill/>
        </p:spPr>
        <p:txBody>
          <a:bodyPr wrap="none" rtlCol="0">
            <a:spAutoFit/>
          </a:bodyPr>
          <a:lstStyle/>
          <a:p>
            <a:r>
              <a:rPr lang="fr-FR" sz="1200" u="sng" dirty="0">
                <a:latin typeface="Arial" panose="020B0604020202020204" pitchFamily="34" charset="0"/>
                <a:ea typeface="Calibri" panose="020F0502020204030204" pitchFamily="34" charset="0"/>
                <a:cs typeface="Arial" panose="020B0604020202020204" pitchFamily="34" charset="0"/>
                <a:hlinkClick r:id="rId5"/>
              </a:rPr>
              <a:t>www.allianz.fr</a:t>
            </a:r>
            <a:endParaRPr lang="fr-FR" sz="1200" u="sng" dirty="0">
              <a:latin typeface="Arial" panose="020B0604020202020204" pitchFamily="34" charset="0"/>
              <a:ea typeface="Calibri" panose="020F0502020204030204" pitchFamily="34" charset="0"/>
              <a:cs typeface="Arial" panose="020B0604020202020204" pitchFamily="34" charset="0"/>
            </a:endParaRPr>
          </a:p>
          <a:p>
            <a:endParaRPr lang="fr-FR" sz="12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341971" cy="307777"/>
          </a:xfrm>
          <a:prstGeom prst="rect">
            <a:avLst/>
          </a:prstGeom>
          <a:noFill/>
          <a:ln>
            <a:solidFill>
              <a:schemeClr val="tx1"/>
            </a:solidFill>
          </a:ln>
        </p:spPr>
        <p:txBody>
          <a:bodyPr wrap="square" rtlCol="0">
            <a:spAutoFit/>
          </a:bodyPr>
          <a:lstStyle/>
          <a:p>
            <a:pPr algn="ctr"/>
            <a:r>
              <a:rPr lang="fr-FR" sz="1400" b="1" dirty="0">
                <a:solidFill>
                  <a:srgbClr val="176FC1"/>
                </a:solidFill>
                <a:latin typeface="Arial" panose="020B0604020202020204" pitchFamily="34" charset="0"/>
                <a:cs typeface="Arial" panose="020B0604020202020204" pitchFamily="34" charset="0"/>
              </a:rPr>
              <a:t>ASSURANCE</a:t>
            </a:r>
          </a:p>
        </p:txBody>
      </p:sp>
      <p:pic>
        <p:nvPicPr>
          <p:cNvPr id="7" name="Image 6">
            <a:extLst>
              <a:ext uri="{FF2B5EF4-FFF2-40B4-BE49-F238E27FC236}">
                <a16:creationId xmlns:a16="http://schemas.microsoft.com/office/drawing/2014/main" id="{17A5E97F-0E13-D55C-292F-A3A2DE68D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3432" y="1398365"/>
            <a:ext cx="2400632" cy="620563"/>
          </a:xfrm>
          <a:prstGeom prst="rect">
            <a:avLst/>
          </a:prstGeom>
        </p:spPr>
      </p:pic>
    </p:spTree>
    <p:extLst>
      <p:ext uri="{BB962C8B-B14F-4D97-AF65-F5344CB8AC3E}">
        <p14:creationId xmlns:p14="http://schemas.microsoft.com/office/powerpoint/2010/main" val="91080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7583" y="1039124"/>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a:cxnSpLocks/>
          </p:cNvCxnSpPr>
          <p:nvPr/>
        </p:nvCxnSpPr>
        <p:spPr>
          <a:xfrm>
            <a:off x="4803838" y="2448306"/>
            <a:ext cx="0" cy="2859269"/>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229014" cy="3108543"/>
          </a:xfrm>
          <a:prstGeom prst="rect">
            <a:avLst/>
          </a:prstGeom>
          <a:noFill/>
        </p:spPr>
        <p:txBody>
          <a:bodyPr wrap="square" rtlCol="0">
            <a:spAutoFit/>
          </a:bodyPr>
          <a:lstStyle/>
          <a:p>
            <a:pPr algn="l" fontAlgn="base"/>
            <a:r>
              <a:rPr lang="fr-FR" sz="1400" i="0" dirty="0">
                <a:effectLst/>
                <a:latin typeface="+mj-lt"/>
              </a:rPr>
              <a:t>Vous avez un projet immobilier et souhaitez en savoir plus sur le marché local ? </a:t>
            </a:r>
          </a:p>
          <a:p>
            <a:pPr algn="just"/>
            <a:endParaRPr lang="fr-FR" sz="1400" dirty="0">
              <a:latin typeface="+mj-lt"/>
            </a:endParaRPr>
          </a:p>
          <a:p>
            <a:pPr algn="just"/>
            <a:r>
              <a:rPr lang="fr-FR" sz="1400" i="0" dirty="0" err="1">
                <a:effectLst/>
                <a:latin typeface="+mj-lt"/>
              </a:rPr>
              <a:t>Nestenn</a:t>
            </a:r>
            <a:r>
              <a:rPr lang="fr-FR" sz="1400" i="0" dirty="0">
                <a:effectLst/>
                <a:latin typeface="+mj-lt"/>
              </a:rPr>
              <a:t> réalise des photos professionnelles de grande qualité pour attirer plus d'acquéreurs pour votre bien et vendez en moins de 90 Jours</a:t>
            </a:r>
            <a:r>
              <a:rPr lang="fr-FR" sz="1400" dirty="0">
                <a:latin typeface="+mj-lt"/>
              </a:rPr>
              <a:t>. </a:t>
            </a:r>
          </a:p>
          <a:p>
            <a:pPr algn="just"/>
            <a:endParaRPr lang="fr-FR" sz="1400" dirty="0">
              <a:latin typeface="+mj-lt"/>
            </a:endParaRPr>
          </a:p>
          <a:p>
            <a:pPr algn="just"/>
            <a:r>
              <a:rPr lang="fr-FR" sz="1400" dirty="0">
                <a:latin typeface="+mj-lt"/>
              </a:rPr>
              <a:t>Propose également une visite virtuelle à 360°!</a:t>
            </a:r>
          </a:p>
          <a:p>
            <a:pPr algn="just"/>
            <a:endParaRPr lang="fr-FR" sz="1400" dirty="0">
              <a:latin typeface="+mj-lt"/>
            </a:endParaRPr>
          </a:p>
          <a:p>
            <a:pPr algn="just"/>
            <a:r>
              <a:rPr lang="fr-FR" sz="1400" i="0" dirty="0">
                <a:effectLst/>
                <a:latin typeface="+mj-lt"/>
              </a:rPr>
              <a:t>Nos valeurs sont l’éthique, l’authenticité, la proximité, l’efficacité, l’honnêteté et le professionnalisme</a:t>
            </a:r>
          </a:p>
          <a:p>
            <a:pPr algn="just"/>
            <a:endParaRPr lang="fr-FR" sz="1400" dirty="0"/>
          </a:p>
          <a:p>
            <a:pPr algn="just"/>
            <a:r>
              <a:rPr lang="fr-FR" sz="1400" dirty="0"/>
              <a:t> </a:t>
            </a:r>
            <a:br>
              <a:rPr lang="fr-FR" sz="1400" dirty="0"/>
            </a:b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00B0F0"/>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AVENUE ST JEAN</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04 94 04 32 64</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4" y="5263652"/>
            <a:ext cx="2983032"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https://immobilier-brignoles.nestenn.com/</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704748" cy="523220"/>
          </a:xfrm>
          <a:prstGeom prst="rect">
            <a:avLst/>
          </a:prstGeom>
          <a:noFill/>
          <a:ln>
            <a:solidFill>
              <a:schemeClr val="tx1"/>
            </a:solidFill>
          </a:ln>
        </p:spPr>
        <p:txBody>
          <a:bodyPr wrap="square" rtlCol="0">
            <a:spAutoFit/>
          </a:bodyPr>
          <a:lstStyle/>
          <a:p>
            <a:pPr algn="ctr"/>
            <a:r>
              <a:rPr lang="fr-FR" sz="1400" b="1" dirty="0">
                <a:solidFill>
                  <a:srgbClr val="00B0F0"/>
                </a:solidFill>
                <a:latin typeface="Arial" panose="020B0604020202020204" pitchFamily="34" charset="0"/>
                <a:cs typeface="Arial" panose="020B0604020202020204" pitchFamily="34" charset="0"/>
              </a:rPr>
              <a:t>AGENCE IMMOBILIERE</a:t>
            </a:r>
          </a:p>
        </p:txBody>
      </p:sp>
      <p:pic>
        <p:nvPicPr>
          <p:cNvPr id="4" name="Picture 3">
            <a:extLst>
              <a:ext uri="{FF2B5EF4-FFF2-40B4-BE49-F238E27FC236}">
                <a16:creationId xmlns:a16="http://schemas.microsoft.com/office/drawing/2014/main" id="{759B3066-725B-8203-5575-7F9C896025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566" r="4113" b="28834"/>
          <a:stretch/>
        </p:blipFill>
        <p:spPr bwMode="auto">
          <a:xfrm>
            <a:off x="4304609" y="938834"/>
            <a:ext cx="3973885" cy="123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56E8D937-1BB1-A808-CD06-8DAD516179F4}"/>
              </a:ext>
            </a:extLst>
          </p:cNvPr>
          <p:cNvSpPr txBox="1"/>
          <p:nvPr/>
        </p:nvSpPr>
        <p:spPr>
          <a:xfrm>
            <a:off x="2028154" y="4387352"/>
            <a:ext cx="2898835" cy="276999"/>
          </a:xfrm>
          <a:prstGeom prst="rect">
            <a:avLst/>
          </a:prstGeom>
          <a:noFill/>
        </p:spPr>
        <p:txBody>
          <a:bodyPr wrap="square" rtlCol="0">
            <a:spAutoFit/>
          </a:bodyPr>
          <a:lstStyle/>
          <a:p>
            <a:r>
              <a:rPr lang="fr-FR" sz="1200">
                <a:latin typeface="Arial" panose="020B0604020202020204" pitchFamily="34" charset="0"/>
                <a:cs typeface="Arial" panose="020B0604020202020204" pitchFamily="34" charset="0"/>
              </a:rPr>
              <a:t>brignoles@nestenn.com</a:t>
            </a:r>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30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JP IMMO PRO Brignoles - Immobilier d'entreprise (adresse)">
            <a:extLst>
              <a:ext uri="{FF2B5EF4-FFF2-40B4-BE49-F238E27FC236}">
                <a16:creationId xmlns:a16="http://schemas.microsoft.com/office/drawing/2014/main" id="{398D1D0A-15A6-44C6-CF6B-6652CDC1E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3425" y="1876424"/>
            <a:ext cx="310515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9661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C56992E-4EA5-29E7-264D-B81825F695CB}"/>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64575" y="3256079"/>
              <a:ext cx="4601170" cy="1600438"/>
            </a:xfrm>
            <a:prstGeom prst="rect">
              <a:avLst/>
            </a:prstGeom>
            <a:noFill/>
          </p:spPr>
          <p:txBody>
            <a:bodyPr wrap="square" rtlCol="0">
              <a:spAutoFit/>
            </a:bodyPr>
            <a:lstStyle/>
            <a:p>
              <a:r>
                <a:rPr lang="fr-FR" sz="1400" b="0" i="0" dirty="0">
                  <a:solidFill>
                    <a:srgbClr val="04101B"/>
                  </a:solidFill>
                  <a:effectLst/>
                  <a:latin typeface="open sans" panose="020B0606030504020204" pitchFamily="34" charset="0"/>
                </a:rPr>
                <a:t>JP </a:t>
              </a:r>
              <a:r>
                <a:rPr lang="fr-FR" sz="1400" b="0" i="0" dirty="0" err="1">
                  <a:solidFill>
                    <a:srgbClr val="04101B"/>
                  </a:solidFill>
                  <a:effectLst/>
                  <a:latin typeface="open sans" panose="020B0606030504020204" pitchFamily="34" charset="0"/>
                </a:rPr>
                <a:t>Immo</a:t>
              </a:r>
              <a:r>
                <a:rPr lang="fr-FR" sz="1400" b="0" i="0" dirty="0">
                  <a:solidFill>
                    <a:srgbClr val="04101B"/>
                  </a:solidFill>
                  <a:effectLst/>
                  <a:latin typeface="open sans" panose="020B0606030504020204" pitchFamily="34" charset="0"/>
                </a:rPr>
                <a:t> Pro, est la société immobilière que vous recherchez à Brignoles.</a:t>
              </a:r>
            </a:p>
            <a:p>
              <a:endParaRPr lang="fr-FR" sz="1400" dirty="0">
                <a:solidFill>
                  <a:srgbClr val="04101B"/>
                </a:solidFill>
                <a:latin typeface="open sans" panose="020B0606030504020204" pitchFamily="34" charset="0"/>
              </a:endParaRPr>
            </a:p>
            <a:p>
              <a:r>
                <a:rPr lang="fr-FR" sz="1400" b="0" i="0" dirty="0">
                  <a:solidFill>
                    <a:srgbClr val="141838"/>
                  </a:solidFill>
                  <a:effectLst/>
                  <a:latin typeface="open sans" panose="020B0606030504020204" pitchFamily="34" charset="0"/>
                  <a:ea typeface="open sans" panose="020B0606030504020204" pitchFamily="34" charset="0"/>
                  <a:cs typeface="open sans" panose="020B0606030504020204" pitchFamily="34" charset="0"/>
                </a:rPr>
                <a:t>Apporteur d'affaires, mise en relation, transactions immobilières</a:t>
              </a:r>
              <a:endParaRPr lang="fr-FR" sz="1400" b="0" i="0" dirty="0">
                <a:solidFill>
                  <a:srgbClr val="04101B"/>
                </a:solidFill>
                <a:effectLst/>
                <a:latin typeface="open sans" panose="020B0606030504020204" pitchFamily="34" charset="0"/>
                <a:ea typeface="open sans" panose="020B0606030504020204" pitchFamily="34" charset="0"/>
                <a:cs typeface="open sans" panose="020B0606030504020204" pitchFamily="34" charset="0"/>
              </a:endParaRPr>
            </a:p>
            <a:p>
              <a:br>
                <a:rPr lang="fr-FR" sz="1400" dirty="0"/>
              </a:br>
              <a:r>
                <a:rPr lang="fr-FR" sz="1400" b="0" i="0" dirty="0">
                  <a:solidFill>
                    <a:srgbClr val="04101B"/>
                  </a:solidFill>
                  <a:effectLst/>
                  <a:latin typeface="open sans" panose="020B0606030504020204" pitchFamily="34" charset="0"/>
                </a:rPr>
                <a:t>Pour plus de renseignements, contactez-nous.</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E50622"/>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398123" cy="664543"/>
              <a:chOff x="2485238" y="3429000"/>
              <a:chExt cx="2398123"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8" y="3429000"/>
                <a:ext cx="2398123"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POLE D’ACTIVITE NICOPOLIS</a:t>
                </a:r>
              </a:p>
              <a:p>
                <a:r>
                  <a:rPr lang="fr-FR" sz="1200" cap="small" dirty="0">
                    <a:solidFill>
                      <a:srgbClr val="000000"/>
                    </a:solidFill>
                    <a:latin typeface="Arial" panose="020B0604020202020204" pitchFamily="34" charset="0"/>
                    <a:cs typeface="Arial" panose="020B0604020202020204" pitchFamily="34" charset="0"/>
                  </a:rPr>
                  <a:t>314 AV DES CHENES VERTS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06 82 89 29 92</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840376" cy="276999"/>
            </a:xfrm>
            <a:prstGeom prst="rect">
              <a:avLst/>
            </a:prstGeom>
            <a:noFill/>
          </p:spPr>
          <p:txBody>
            <a:bodyPr wrap="none" rtlCol="0">
              <a:spAutoFit/>
            </a:bodyPr>
            <a:lstStyle/>
            <a:p>
              <a:r>
                <a:rPr lang="fr-FR" sz="1200" b="0" i="0" u="sng" strike="noStrike" dirty="0">
                  <a:solidFill>
                    <a:srgbClr val="000000"/>
                  </a:solidFill>
                  <a:effectLst/>
                  <a:latin typeface="Calibri" panose="020F0502020204030204" pitchFamily="34" charset="0"/>
                  <a:hlinkClick r:id="rId3"/>
                </a:rPr>
                <a:t>comptabilite@atilsas.com</a:t>
              </a:r>
              <a:r>
                <a:rPr lang="fr-FR" sz="1200" dirty="0"/>
                <a:t> </a:t>
              </a:r>
              <a:endParaRPr lang="fr-FR" sz="1200" dirty="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84731" cy="276999"/>
            </a:xfrm>
            <a:prstGeom prst="rect">
              <a:avLst/>
            </a:prstGeom>
            <a:noFill/>
          </p:spPr>
          <p:txBody>
            <a:bodyPr wrap="none" rtlCol="0">
              <a:spAutoFit/>
            </a:bodyPr>
            <a:lstStyle/>
            <a:p>
              <a:endParaRPr lang="fr-FR" sz="12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FD308D69-1B20-4020-B523-B7D8D9BFE264}"/>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E50622"/>
                  </a:solidFill>
                  <a:latin typeface="Arial" panose="020B0604020202020204" pitchFamily="34" charset="0"/>
                  <a:cs typeface="Arial" panose="020B0604020202020204" pitchFamily="34" charset="0"/>
                </a:rPr>
                <a:t>IMMOBILIER</a:t>
              </a:r>
            </a:p>
          </p:txBody>
        </p:sp>
      </p:grpSp>
      <p:pic>
        <p:nvPicPr>
          <p:cNvPr id="2" name="Picture 2" descr="JP IMMO PRO Brignoles - Immobilier d'entreprise (adresse)">
            <a:extLst>
              <a:ext uri="{FF2B5EF4-FFF2-40B4-BE49-F238E27FC236}">
                <a16:creationId xmlns:a16="http://schemas.microsoft.com/office/drawing/2014/main" id="{8C271617-8347-47D4-DA67-0E17611E1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490" y="988206"/>
            <a:ext cx="1089020" cy="108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99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90AACDF2-A708-4A26-B008-302F615817EB}"/>
              </a:ext>
            </a:extLst>
          </p:cNvPr>
          <p:cNvPicPr>
            <a:picLocks noChangeAspect="1"/>
          </p:cNvPicPr>
          <p:nvPr/>
        </p:nvPicPr>
        <p:blipFill rotWithShape="1">
          <a:blip r:embed="rId2">
            <a:extLst>
              <a:ext uri="{28A0092B-C50C-407E-A947-70E740481C1C}">
                <a14:useLocalDpi xmlns:a14="http://schemas.microsoft.com/office/drawing/2010/main" val="0"/>
              </a:ext>
            </a:extLst>
          </a:blip>
          <a:srcRect t="30215" b="30645"/>
          <a:stretch/>
        </p:blipFill>
        <p:spPr>
          <a:xfrm>
            <a:off x="1757589" y="2296969"/>
            <a:ext cx="8676822" cy="2264060"/>
          </a:xfrm>
          <a:prstGeom prst="rect">
            <a:avLst/>
          </a:prstGeom>
        </p:spPr>
      </p:pic>
    </p:spTree>
    <p:extLst>
      <p:ext uri="{BB962C8B-B14F-4D97-AF65-F5344CB8AC3E}">
        <p14:creationId xmlns:p14="http://schemas.microsoft.com/office/powerpoint/2010/main" val="26843838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7C69B1CD-468A-C4BB-19C8-1F8ADC8D0EAF}"/>
              </a:ext>
            </a:extLst>
          </p:cNvPr>
          <p:cNvGrpSpPr/>
          <p:nvPr/>
        </p:nvGrpSpPr>
        <p:grpSpPr>
          <a:xfrm>
            <a:off x="1276955" y="621233"/>
            <a:ext cx="9638090" cy="5615534"/>
            <a:chOff x="1276955" y="1242466"/>
            <a:chExt cx="9638090" cy="5615534"/>
          </a:xfrm>
        </p:grpSpPr>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97474" y="3139436"/>
              <a:ext cx="4939772" cy="1384995"/>
            </a:xfrm>
            <a:prstGeom prst="rect">
              <a:avLst/>
            </a:prstGeom>
            <a:noFill/>
          </p:spPr>
          <p:txBody>
            <a:bodyPr wrap="square" rtlCol="0">
              <a:spAutoFit/>
            </a:bodyPr>
            <a:lstStyle/>
            <a:p>
              <a:pPr algn="just"/>
              <a:r>
                <a:rPr lang="fr-FR" sz="1400" dirty="0"/>
                <a:t>King Jouet c'est un réseau de plus de </a:t>
              </a:r>
              <a:r>
                <a:rPr lang="fr-FR" sz="1400" b="1" dirty="0"/>
                <a:t>200 magasins</a:t>
              </a:r>
              <a:r>
                <a:rPr lang="fr-FR" sz="1400" dirty="0"/>
                <a:t> de jeux et jouets dans toute la France et en Suisse. </a:t>
              </a:r>
            </a:p>
            <a:p>
              <a:pPr algn="just"/>
              <a:endParaRPr lang="fr-FR" sz="1400" dirty="0"/>
            </a:p>
            <a:p>
              <a:pPr algn="just"/>
              <a:r>
                <a:rPr lang="fr-FR" sz="1400" dirty="0"/>
                <a:t>Ces professionnels vous </a:t>
              </a:r>
              <a:r>
                <a:rPr lang="fr-FR" sz="1400" b="1" dirty="0"/>
                <a:t>accueillent</a:t>
              </a:r>
              <a:r>
                <a:rPr lang="fr-FR" sz="1400" dirty="0"/>
                <a:t>, vous </a:t>
              </a:r>
              <a:r>
                <a:rPr lang="fr-FR" sz="1400" b="1" dirty="0"/>
                <a:t>conseillent</a:t>
              </a:r>
              <a:r>
                <a:rPr lang="fr-FR" sz="1400" dirty="0"/>
                <a:t> et vous assurent un achat de jouet réussi quelque soit l'occasion, au </a:t>
              </a:r>
              <a:r>
                <a:rPr lang="fr-FR" sz="1400" b="1" dirty="0"/>
                <a:t>juste prix </a:t>
              </a:r>
              <a:r>
                <a:rPr lang="fr-FR" sz="1400" dirty="0"/>
                <a:t>et toujours avec le sourire. </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B4322A"/>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3" y="3429000"/>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CC SAINT JEAN</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04 94 72 36 32</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1805302"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brignoles@king-jouet.fr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2098203"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https://www.king-jouet.com/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A65B59F0-AA90-46E1-80EE-14CDF6BFE1BD}"/>
                </a:ext>
              </a:extLst>
            </p:cNvPr>
            <p:cNvPicPr>
              <a:picLocks noChangeAspect="1"/>
            </p:cNvPicPr>
            <p:nvPr/>
          </p:nvPicPr>
          <p:blipFill rotWithShape="1">
            <a:blip r:embed="rId5">
              <a:extLst>
                <a:ext uri="{28A0092B-C50C-407E-A947-70E740481C1C}">
                  <a14:useLocalDpi xmlns:a14="http://schemas.microsoft.com/office/drawing/2010/main" val="0"/>
                </a:ext>
              </a:extLst>
            </a:blip>
            <a:srcRect t="30215" b="30645"/>
            <a:stretch/>
          </p:blipFill>
          <p:spPr>
            <a:xfrm>
              <a:off x="3818976" y="1579427"/>
              <a:ext cx="3924123" cy="1023929"/>
            </a:xfrm>
            <a:prstGeom prst="rect">
              <a:avLst/>
            </a:prstGeom>
          </p:spPr>
        </p:pic>
        <p:sp>
          <p:nvSpPr>
            <p:cNvPr id="28" name="ZoneTexte 27">
              <a:extLst>
                <a:ext uri="{FF2B5EF4-FFF2-40B4-BE49-F238E27FC236}">
                  <a16:creationId xmlns:a16="http://schemas.microsoft.com/office/drawing/2014/main" id="{D87BFF82-EF4C-4B0C-8CA9-95063F42BD7C}"/>
                </a:ext>
              </a:extLst>
            </p:cNvPr>
            <p:cNvSpPr txBox="1"/>
            <p:nvPr/>
          </p:nvSpPr>
          <p:spPr>
            <a:xfrm>
              <a:off x="1629829" y="1490684"/>
              <a:ext cx="1341971" cy="307777"/>
            </a:xfrm>
            <a:prstGeom prst="rect">
              <a:avLst/>
            </a:prstGeom>
            <a:noFill/>
            <a:ln>
              <a:solidFill>
                <a:schemeClr val="tx1"/>
              </a:solidFill>
            </a:ln>
          </p:spPr>
          <p:txBody>
            <a:bodyPr wrap="square" rtlCol="0">
              <a:spAutoFit/>
            </a:bodyPr>
            <a:lstStyle/>
            <a:p>
              <a:pPr algn="ctr"/>
              <a:r>
                <a:rPr lang="fr-FR" sz="1400" b="1" dirty="0">
                  <a:solidFill>
                    <a:srgbClr val="B52F26"/>
                  </a:solidFill>
                  <a:latin typeface="Arial" panose="020B0604020202020204" pitchFamily="34" charset="0"/>
                  <a:cs typeface="Arial" panose="020B0604020202020204" pitchFamily="34" charset="0"/>
                </a:rPr>
                <a:t>JOUET</a:t>
              </a:r>
            </a:p>
          </p:txBody>
        </p:sp>
      </p:grpSp>
    </p:spTree>
    <p:extLst>
      <p:ext uri="{BB962C8B-B14F-4D97-AF65-F5344CB8AC3E}">
        <p14:creationId xmlns:p14="http://schemas.microsoft.com/office/powerpoint/2010/main" val="412343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3" name="Image 2">
            <a:extLst>
              <a:ext uri="{FF2B5EF4-FFF2-40B4-BE49-F238E27FC236}">
                <a16:creationId xmlns:a16="http://schemas.microsoft.com/office/drawing/2014/main" id="{D9D50139-6AB5-46BC-BBBF-92707A96BF8C}"/>
              </a:ext>
            </a:extLst>
          </p:cNvPr>
          <p:cNvPicPr>
            <a:picLocks noChangeAspect="1"/>
          </p:cNvPicPr>
          <p:nvPr/>
        </p:nvPicPr>
        <p:blipFill rotWithShape="1">
          <a:blip r:embed="rId2">
            <a:extLst>
              <a:ext uri="{28A0092B-C50C-407E-A947-70E740481C1C}">
                <a14:useLocalDpi xmlns:a14="http://schemas.microsoft.com/office/drawing/2010/main" val="0"/>
              </a:ext>
            </a:extLst>
          </a:blip>
          <a:srcRect r="26422" b="38086"/>
          <a:stretch/>
        </p:blipFill>
        <p:spPr>
          <a:xfrm>
            <a:off x="1481067" y="1036803"/>
            <a:ext cx="9229870" cy="3563554"/>
          </a:xfrm>
          <a:prstGeom prst="rect">
            <a:avLst/>
          </a:prstGeom>
        </p:spPr>
      </p:pic>
    </p:spTree>
    <p:extLst>
      <p:ext uri="{BB962C8B-B14F-4D97-AF65-F5344CB8AC3E}">
        <p14:creationId xmlns:p14="http://schemas.microsoft.com/office/powerpoint/2010/main" val="18844843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229014" cy="2893100"/>
          </a:xfrm>
          <a:prstGeom prst="rect">
            <a:avLst/>
          </a:prstGeom>
          <a:noFill/>
        </p:spPr>
        <p:txBody>
          <a:bodyPr wrap="square" rtlCol="0">
            <a:spAutoFit/>
          </a:bodyPr>
          <a:lstStyle/>
          <a:p>
            <a:pPr algn="just"/>
            <a:r>
              <a:rPr lang="fr-FR" sz="1400" b="1" dirty="0"/>
              <a:t>Eurofins Biologie Médicale</a:t>
            </a:r>
            <a:r>
              <a:rPr lang="fr-FR" sz="1400" dirty="0"/>
              <a:t> est le réseau de laboratoires de biologie médicale en France métropolitaine et Guyane de </a:t>
            </a:r>
            <a:r>
              <a:rPr lang="fr-FR" sz="1400" b="1" dirty="0" err="1"/>
              <a:t>Clinical</a:t>
            </a:r>
            <a:r>
              <a:rPr lang="fr-FR" sz="1400" b="1" dirty="0"/>
              <a:t> Diagnostics France</a:t>
            </a:r>
            <a:r>
              <a:rPr lang="fr-FR" sz="1400" dirty="0"/>
              <a:t>. Les 237 laboratoires qui composent le réseau réalisent quotidiennement des dizaines de milliers de tests de biologie médicale.</a:t>
            </a:r>
          </a:p>
          <a:p>
            <a:pPr algn="just"/>
            <a:endParaRPr lang="fr-FR" sz="1400" dirty="0"/>
          </a:p>
          <a:p>
            <a:pPr algn="just"/>
            <a:r>
              <a:rPr lang="fr-FR" sz="1400" dirty="0"/>
              <a:t>La mission d’</a:t>
            </a:r>
            <a:r>
              <a:rPr lang="fr-FR" sz="1400" b="1" dirty="0"/>
              <a:t>Eurofins Biologie Médicale</a:t>
            </a:r>
            <a:r>
              <a:rPr lang="fr-FR" sz="1400" dirty="0"/>
              <a:t> et de ses 2 300 collaborateurs est de proposer jour après jour une offre de soins de qualité. </a:t>
            </a:r>
            <a:r>
              <a:rPr lang="fr-FR" sz="1400" b="1" dirty="0"/>
              <a:t>Eurofins Biologie Médicale</a:t>
            </a:r>
            <a:r>
              <a:rPr lang="fr-FR" sz="1400" dirty="0"/>
              <a:t> travaille étroitement avec </a:t>
            </a:r>
            <a:r>
              <a:rPr lang="fr-FR" sz="1400" b="1" dirty="0"/>
              <a:t>Eurofins </a:t>
            </a:r>
            <a:r>
              <a:rPr lang="fr-FR" sz="1400" b="1" dirty="0" err="1"/>
              <a:t>Biomnis</a:t>
            </a:r>
            <a:r>
              <a:rPr lang="fr-FR" sz="1400" dirty="0"/>
              <a:t> pour la réalisation de l'ensemble de ses analyses spécialisées et propose ainsi un catalogue exhaustif avec les examens de biologie médicale les plus innovants et à la pointe de la technologie.</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123E8C"/>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12 BD SAINT LOUIS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04 22 54 54 47</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2622834"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remypascal@eurofins-biologie.com</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2264338" cy="461665"/>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hlinkClick r:id="rId4"/>
              </a:rPr>
              <a:t>www.eurofins-biologie-medicale.com</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0"/>
            <a:ext cx="1341971" cy="307777"/>
          </a:xfrm>
          <a:prstGeom prst="rect">
            <a:avLst/>
          </a:prstGeom>
          <a:noFill/>
          <a:ln>
            <a:solidFill>
              <a:schemeClr val="tx1"/>
            </a:solidFill>
          </a:ln>
        </p:spPr>
        <p:txBody>
          <a:bodyPr wrap="square" rtlCol="0">
            <a:spAutoFit/>
          </a:bodyPr>
          <a:lstStyle/>
          <a:p>
            <a:pPr algn="ctr"/>
            <a:r>
              <a:rPr lang="fr-FR" sz="1400" b="1" dirty="0">
                <a:solidFill>
                  <a:srgbClr val="123E8C"/>
                </a:solidFill>
                <a:latin typeface="Arial" panose="020B0604020202020204" pitchFamily="34" charset="0"/>
                <a:cs typeface="Arial" panose="020B0604020202020204" pitchFamily="34" charset="0"/>
              </a:rPr>
              <a:t>SANTE</a:t>
            </a:r>
          </a:p>
        </p:txBody>
      </p:sp>
      <p:pic>
        <p:nvPicPr>
          <p:cNvPr id="22" name="Image 21">
            <a:extLst>
              <a:ext uri="{FF2B5EF4-FFF2-40B4-BE49-F238E27FC236}">
                <a16:creationId xmlns:a16="http://schemas.microsoft.com/office/drawing/2014/main" id="{BA773010-AB8B-C5D1-6C4C-447DD23F016C}"/>
              </a:ext>
            </a:extLst>
          </p:cNvPr>
          <p:cNvPicPr>
            <a:picLocks noChangeAspect="1"/>
          </p:cNvPicPr>
          <p:nvPr/>
        </p:nvPicPr>
        <p:blipFill rotWithShape="1">
          <a:blip r:embed="rId5">
            <a:extLst>
              <a:ext uri="{28A0092B-C50C-407E-A947-70E740481C1C}">
                <a14:useLocalDpi xmlns:a14="http://schemas.microsoft.com/office/drawing/2010/main" val="0"/>
              </a:ext>
            </a:extLst>
          </a:blip>
          <a:srcRect t="19077" r="26422" b="50054"/>
          <a:stretch/>
        </p:blipFill>
        <p:spPr>
          <a:xfrm>
            <a:off x="3566311" y="1023339"/>
            <a:ext cx="5062155" cy="974453"/>
          </a:xfrm>
          <a:prstGeom prst="rect">
            <a:avLst/>
          </a:prstGeom>
        </p:spPr>
      </p:pic>
    </p:spTree>
    <p:extLst>
      <p:ext uri="{BB962C8B-B14F-4D97-AF65-F5344CB8AC3E}">
        <p14:creationId xmlns:p14="http://schemas.microsoft.com/office/powerpoint/2010/main" val="25045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1026" name="Picture 2" descr="Boulangerie pâtisserie familiale Lafitau Brignoles">
            <a:extLst>
              <a:ext uri="{FF2B5EF4-FFF2-40B4-BE49-F238E27FC236}">
                <a16:creationId xmlns:a16="http://schemas.microsoft.com/office/drawing/2014/main" id="{0FDC5AFF-363A-84B0-F807-E55486D40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408" y="2302252"/>
            <a:ext cx="4075183" cy="2253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792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229014" cy="2893100"/>
          </a:xfrm>
          <a:prstGeom prst="rect">
            <a:avLst/>
          </a:prstGeom>
          <a:noFill/>
        </p:spPr>
        <p:txBody>
          <a:bodyPr wrap="square" rtlCol="0">
            <a:spAutoFit/>
          </a:bodyPr>
          <a:lstStyle/>
          <a:p>
            <a:pPr algn="just"/>
            <a:r>
              <a:rPr lang="fr-FR" sz="1400" b="1" i="0" dirty="0">
                <a:effectLst/>
              </a:rPr>
              <a:t>Une Histoire De Famille Depuis 1950</a:t>
            </a:r>
          </a:p>
          <a:p>
            <a:pPr algn="just"/>
            <a:endParaRPr lang="fr-FR" sz="1400" b="1" i="0" dirty="0">
              <a:effectLst/>
            </a:endParaRPr>
          </a:p>
          <a:p>
            <a:pPr algn="just"/>
            <a:r>
              <a:rPr lang="fr-FR" sz="1400" b="0" i="0" dirty="0">
                <a:effectLst/>
              </a:rPr>
              <a:t>Chaque jour, on se lève, on prend son petit-déjeuner et on pense à la journée qui s’annonce.</a:t>
            </a:r>
          </a:p>
          <a:p>
            <a:pPr algn="just"/>
            <a:endParaRPr lang="fr-FR" sz="1400" b="0" i="0" dirty="0">
              <a:effectLst/>
            </a:endParaRPr>
          </a:p>
          <a:p>
            <a:pPr algn="just"/>
            <a:r>
              <a:rPr lang="fr-FR" sz="1400" b="0" i="0" dirty="0">
                <a:effectLst/>
              </a:rPr>
              <a:t>Puis, rattrapé par les obligations quotidiennes, on met de côté ces pensées nées entre café et croissant. Mais certains jours ne sont pas comme les autres.</a:t>
            </a:r>
          </a:p>
          <a:p>
            <a:pPr algn="just"/>
            <a:endParaRPr lang="fr-FR" sz="1400" b="0" i="0" dirty="0">
              <a:effectLst/>
            </a:endParaRPr>
          </a:p>
          <a:p>
            <a:pPr algn="just"/>
            <a:r>
              <a:rPr lang="fr-FR" sz="1400" b="0" i="0" dirty="0">
                <a:effectLst/>
              </a:rPr>
              <a:t>Et une idée devient un projet qui devient une évidence !</a:t>
            </a:r>
          </a:p>
          <a:p>
            <a:pPr algn="just"/>
            <a:r>
              <a:rPr lang="fr-FR" sz="1400" b="0" i="0" dirty="0">
                <a:effectLst/>
              </a:rPr>
              <a:t>Cette impulsion a donné lieu à la création de la </a:t>
            </a:r>
            <a:r>
              <a:rPr lang="fr-FR" sz="1400" b="1" i="0" dirty="0">
                <a:effectLst/>
              </a:rPr>
              <a:t>première boulangerie </a:t>
            </a:r>
            <a:r>
              <a:rPr lang="fr-FR" sz="1400" b="1" i="0" dirty="0" err="1">
                <a:effectLst/>
              </a:rPr>
              <a:t>Lafitau</a:t>
            </a:r>
            <a:r>
              <a:rPr lang="fr-FR" sz="1400" b="0" i="0" dirty="0">
                <a:effectLst/>
              </a:rPr>
              <a:t> en </a:t>
            </a:r>
            <a:r>
              <a:rPr lang="fr-FR" sz="1400" b="1" i="0" dirty="0">
                <a:effectLst/>
              </a:rPr>
              <a:t>1950</a:t>
            </a:r>
            <a:r>
              <a:rPr lang="fr-FR" sz="1400" b="0" i="0" dirty="0">
                <a:effectLst/>
              </a:rPr>
              <a:t> au 16 rue Cavaillon à </a:t>
            </a:r>
            <a:r>
              <a:rPr lang="fr-FR" sz="1400" b="1" i="0" dirty="0">
                <a:effectLst/>
              </a:rPr>
              <a:t>Brignoles</a:t>
            </a:r>
            <a:r>
              <a:rPr lang="fr-FR" sz="1400" b="0" i="0" dirty="0">
                <a:effectLst/>
              </a:rPr>
              <a:t> et depuis, </a:t>
            </a:r>
            <a:r>
              <a:rPr lang="fr-FR" sz="1400" b="1" i="0" dirty="0">
                <a:effectLst/>
              </a:rPr>
              <a:t>4 générations</a:t>
            </a:r>
            <a:r>
              <a:rPr lang="fr-FR" sz="1400" b="0" i="0" dirty="0">
                <a:effectLst/>
              </a:rPr>
              <a:t> se sont succédées dans la région.</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chemeClr val="accent6">
                    <a:lumMod val="50000"/>
                  </a:schemeClr>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31 AVENUE DREO</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04 94 69 22 83</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2264338"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https://lafitau.fr/</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0"/>
            <a:ext cx="1572972" cy="307777"/>
          </a:xfrm>
          <a:prstGeom prst="rect">
            <a:avLst/>
          </a:prstGeom>
          <a:noFill/>
          <a:ln>
            <a:solidFill>
              <a:schemeClr val="tx1"/>
            </a:solidFill>
          </a:ln>
        </p:spPr>
        <p:txBody>
          <a:bodyPr wrap="square" rtlCol="0">
            <a:spAutoFit/>
          </a:bodyPr>
          <a:lstStyle/>
          <a:p>
            <a:pPr algn="ctr"/>
            <a:r>
              <a:rPr lang="fr-FR" sz="1400" b="1" dirty="0">
                <a:solidFill>
                  <a:schemeClr val="accent6">
                    <a:lumMod val="50000"/>
                  </a:schemeClr>
                </a:solidFill>
                <a:latin typeface="Arial" panose="020B0604020202020204" pitchFamily="34" charset="0"/>
                <a:cs typeface="Arial" panose="020B0604020202020204" pitchFamily="34" charset="0"/>
              </a:rPr>
              <a:t>BOULANGERIE</a:t>
            </a:r>
          </a:p>
        </p:txBody>
      </p:sp>
      <p:pic>
        <p:nvPicPr>
          <p:cNvPr id="2" name="Picture 2" descr="Boulangerie pâtisserie familiale Lafitau Brignoles">
            <a:extLst>
              <a:ext uri="{FF2B5EF4-FFF2-40B4-BE49-F238E27FC236}">
                <a16:creationId xmlns:a16="http://schemas.microsoft.com/office/drawing/2014/main" id="{2FF06982-0314-3BC0-E559-DCA8F22EF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515" y="1106433"/>
            <a:ext cx="1756466" cy="971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0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3" name="Image 2">
            <a:extLst>
              <a:ext uri="{FF2B5EF4-FFF2-40B4-BE49-F238E27FC236}">
                <a16:creationId xmlns:a16="http://schemas.microsoft.com/office/drawing/2014/main" id="{DEECDAB1-86B2-4F12-B5B4-444BDF8C90FC}"/>
              </a:ext>
            </a:extLst>
          </p:cNvPr>
          <p:cNvPicPr>
            <a:picLocks noChangeAspect="1"/>
          </p:cNvPicPr>
          <p:nvPr/>
        </p:nvPicPr>
        <p:blipFill rotWithShape="1">
          <a:blip r:embed="rId2"/>
          <a:srcRect l="12820" t="25840" r="12225" b="24238"/>
          <a:stretch/>
        </p:blipFill>
        <p:spPr>
          <a:xfrm>
            <a:off x="1424764" y="1437648"/>
            <a:ext cx="9342475" cy="3982715"/>
          </a:xfrm>
          <a:prstGeom prst="rect">
            <a:avLst/>
          </a:prstGeom>
        </p:spPr>
      </p:pic>
    </p:spTree>
    <p:extLst>
      <p:ext uri="{BB962C8B-B14F-4D97-AF65-F5344CB8AC3E}">
        <p14:creationId xmlns:p14="http://schemas.microsoft.com/office/powerpoint/2010/main" val="3027944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F201E455-2458-4D48-A983-EAC9D8F9FFEA}"/>
              </a:ext>
            </a:extLst>
          </p:cNvPr>
          <p:cNvPicPr>
            <a:picLocks noChangeAspect="1"/>
          </p:cNvPicPr>
          <p:nvPr/>
        </p:nvPicPr>
        <p:blipFill rotWithShape="1">
          <a:blip r:embed="rId2">
            <a:extLst>
              <a:ext uri="{28A0092B-C50C-407E-A947-70E740481C1C}">
                <a14:useLocalDpi xmlns:a14="http://schemas.microsoft.com/office/drawing/2010/main" val="0"/>
              </a:ext>
            </a:extLst>
          </a:blip>
          <a:srcRect l="12099" t="61646" r="11866" b="17642"/>
          <a:stretch/>
        </p:blipFill>
        <p:spPr>
          <a:xfrm>
            <a:off x="1348322" y="2135777"/>
            <a:ext cx="9495355" cy="2586446"/>
          </a:xfrm>
          <a:prstGeom prst="rect">
            <a:avLst/>
          </a:prstGeom>
        </p:spPr>
      </p:pic>
    </p:spTree>
    <p:extLst>
      <p:ext uri="{BB962C8B-B14F-4D97-AF65-F5344CB8AC3E}">
        <p14:creationId xmlns:p14="http://schemas.microsoft.com/office/powerpoint/2010/main" val="2002574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229014" cy="1815882"/>
          </a:xfrm>
          <a:prstGeom prst="rect">
            <a:avLst/>
          </a:prstGeom>
          <a:noFill/>
        </p:spPr>
        <p:txBody>
          <a:bodyPr wrap="square" rtlCol="0">
            <a:spAutoFit/>
          </a:bodyPr>
          <a:lstStyle/>
          <a:p>
            <a:pPr algn="just"/>
            <a:r>
              <a:rPr lang="fr-FR" sz="1400" dirty="0"/>
              <a:t>Installé depuis plus de 20 ans en </a:t>
            </a:r>
            <a:r>
              <a:rPr lang="fr-FR" sz="1400" b="1" dirty="0"/>
              <a:t>région PACA</a:t>
            </a:r>
            <a:r>
              <a:rPr lang="fr-FR" sz="1400" dirty="0"/>
              <a:t>, le </a:t>
            </a:r>
            <a:r>
              <a:rPr lang="fr-FR" sz="1400" b="1" dirty="0"/>
              <a:t>Groupe </a:t>
            </a:r>
            <a:r>
              <a:rPr lang="fr-FR" sz="1400" b="1" dirty="0" err="1"/>
              <a:t>Lauvige</a:t>
            </a:r>
            <a:r>
              <a:rPr lang="fr-FR" sz="1400" dirty="0"/>
              <a:t> propose une </a:t>
            </a:r>
            <a:r>
              <a:rPr lang="fr-FR" sz="1400" b="1" dirty="0"/>
              <a:t>gamme complète et personnalisée</a:t>
            </a:r>
            <a:r>
              <a:rPr lang="fr-FR" sz="1400" dirty="0"/>
              <a:t> de services pour le monde </a:t>
            </a:r>
            <a:r>
              <a:rPr lang="fr-FR" sz="1400" b="1" dirty="0"/>
              <a:t>vinicole</a:t>
            </a:r>
            <a:r>
              <a:rPr lang="fr-FR" sz="1400" dirty="0"/>
              <a:t>. Présentes dans le </a:t>
            </a:r>
            <a:r>
              <a:rPr lang="fr-FR" sz="1400" b="1" dirty="0"/>
              <a:t>Var</a:t>
            </a:r>
            <a:r>
              <a:rPr lang="fr-FR" sz="1400" dirty="0"/>
              <a:t> et le </a:t>
            </a:r>
            <a:r>
              <a:rPr lang="fr-FR" sz="1400" b="1" dirty="0"/>
              <a:t>Vaucluse</a:t>
            </a:r>
            <a:r>
              <a:rPr lang="fr-FR" sz="1400" dirty="0"/>
              <a:t>, nos sociétés répondent à vos attentes et aux exigences de vos productions.</a:t>
            </a:r>
          </a:p>
          <a:p>
            <a:pPr algn="just"/>
            <a:endParaRPr lang="fr-FR" sz="1400" dirty="0"/>
          </a:p>
          <a:p>
            <a:pPr algn="just"/>
            <a:r>
              <a:rPr lang="fr-FR" sz="1400" dirty="0"/>
              <a:t>En quête perpétuelle d’</a:t>
            </a:r>
            <a:r>
              <a:rPr lang="fr-FR" sz="1400" b="1" dirty="0"/>
              <a:t>innovation</a:t>
            </a:r>
            <a:r>
              <a:rPr lang="fr-FR" sz="1400" dirty="0"/>
              <a:t> et de </a:t>
            </a:r>
            <a:r>
              <a:rPr lang="fr-FR" sz="1400" b="1" dirty="0"/>
              <a:t>création</a:t>
            </a:r>
            <a:r>
              <a:rPr lang="fr-FR" sz="1400" dirty="0"/>
              <a:t>, notre </a:t>
            </a:r>
            <a:r>
              <a:rPr lang="fr-FR" sz="1400" b="1" dirty="0"/>
              <a:t>esprit pionnier</a:t>
            </a:r>
            <a:r>
              <a:rPr lang="fr-FR" sz="1400" dirty="0"/>
              <a:t> nous pousse chaque jour à être </a:t>
            </a:r>
            <a:r>
              <a:rPr lang="fr-FR" sz="1400" b="1" dirty="0"/>
              <a:t>curieux</a:t>
            </a:r>
            <a:r>
              <a:rPr lang="fr-FR" sz="1400" dirty="0"/>
              <a:t>, </a:t>
            </a:r>
            <a:r>
              <a:rPr lang="fr-FR" sz="1400" b="1" dirty="0"/>
              <a:t>engagés</a:t>
            </a:r>
            <a:r>
              <a:rPr lang="fr-FR" sz="1400" dirty="0"/>
              <a:t> et à nous </a:t>
            </a:r>
            <a:r>
              <a:rPr lang="fr-FR" sz="1400" b="1" dirty="0"/>
              <a:t>adapter</a:t>
            </a:r>
            <a:r>
              <a:rPr lang="fr-FR" sz="1400" dirty="0"/>
              <a:t>.</a:t>
            </a:r>
          </a:p>
        </p:txBody>
      </p:sp>
      <p:sp>
        <p:nvSpPr>
          <p:cNvPr id="20" name="ZoneTexte 19">
            <a:extLst>
              <a:ext uri="{FF2B5EF4-FFF2-40B4-BE49-F238E27FC236}">
                <a16:creationId xmlns:a16="http://schemas.microsoft.com/office/drawing/2014/main" id="{D7A17823-63A6-4F39-9F3A-5A5C3197C3FE}"/>
              </a:ext>
            </a:extLst>
          </p:cNvPr>
          <p:cNvSpPr txBox="1"/>
          <p:nvPr/>
        </p:nvSpPr>
        <p:spPr>
          <a:xfrm>
            <a:off x="1565385" y="2375381"/>
            <a:ext cx="2920027" cy="369332"/>
          </a:xfrm>
          <a:prstGeom prst="rect">
            <a:avLst/>
          </a:prstGeom>
          <a:noFill/>
        </p:spPr>
        <p:txBody>
          <a:bodyPr wrap="square" rtlCol="0">
            <a:spAutoFit/>
          </a:bodyPr>
          <a:lstStyle/>
          <a:p>
            <a:pPr algn="ctr"/>
            <a:r>
              <a:rPr lang="fr-FR" b="1" dirty="0">
                <a:solidFill>
                  <a:schemeClr val="accent6">
                    <a:lumMod val="75000"/>
                  </a:schemeClr>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1435 AV DES CHENES VERTS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164101"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04 94 720 720</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1503938" cy="276999"/>
          </a:xfrm>
          <a:prstGeom prst="rect">
            <a:avLst/>
          </a:prstGeom>
          <a:noFill/>
        </p:spPr>
        <p:txBody>
          <a:bodyPr wrap="none" rtlCol="0">
            <a:spAutoFit/>
          </a:bodyPr>
          <a:lstStyle/>
          <a:p>
            <a:r>
              <a:rPr lang="fr-FR" sz="1200" b="0" i="0" dirty="0">
                <a:solidFill>
                  <a:srgbClr val="4D5156"/>
                </a:solidFill>
                <a:effectLst/>
                <a:latin typeface="arial" panose="020B0604020202020204" pitchFamily="34" charset="0"/>
              </a:rPr>
              <a:t>contact@</a:t>
            </a:r>
            <a:r>
              <a:rPr lang="fr-FR" sz="1200" b="1" i="0" dirty="0">
                <a:solidFill>
                  <a:srgbClr val="5F6368"/>
                </a:solidFill>
                <a:effectLst/>
                <a:latin typeface="arial" panose="020B0604020202020204" pitchFamily="34" charset="0"/>
              </a:rPr>
              <a:t>lauvige</a:t>
            </a:r>
            <a:r>
              <a:rPr lang="fr-FR" sz="1200" b="0" i="0" dirty="0">
                <a:solidFill>
                  <a:srgbClr val="4D5156"/>
                </a:solidFill>
                <a:effectLst/>
                <a:latin typeface="arial" panose="020B0604020202020204" pitchFamily="34" charset="0"/>
              </a:rPr>
              <a:t>.fr</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1412118"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www.lauvige.com</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341971" cy="307777"/>
          </a:xfrm>
          <a:prstGeom prst="rect">
            <a:avLst/>
          </a:prstGeom>
          <a:noFill/>
          <a:ln>
            <a:solidFill>
              <a:schemeClr val="tx1"/>
            </a:solidFill>
          </a:ln>
        </p:spPr>
        <p:txBody>
          <a:bodyPr wrap="square" rtlCol="0">
            <a:spAutoFit/>
          </a:bodyPr>
          <a:lstStyle/>
          <a:p>
            <a:pPr algn="ctr"/>
            <a:r>
              <a:rPr lang="fr-FR" sz="1400" b="1" dirty="0">
                <a:solidFill>
                  <a:schemeClr val="accent6">
                    <a:lumMod val="75000"/>
                  </a:schemeClr>
                </a:solidFill>
                <a:latin typeface="Arial" panose="020B0604020202020204" pitchFamily="34" charset="0"/>
                <a:cs typeface="Arial" panose="020B0604020202020204" pitchFamily="34" charset="0"/>
              </a:rPr>
              <a:t>SERVICES</a:t>
            </a:r>
          </a:p>
        </p:txBody>
      </p:sp>
      <p:pic>
        <p:nvPicPr>
          <p:cNvPr id="22" name="Image 21">
            <a:extLst>
              <a:ext uri="{FF2B5EF4-FFF2-40B4-BE49-F238E27FC236}">
                <a16:creationId xmlns:a16="http://schemas.microsoft.com/office/drawing/2014/main" id="{51E34FBF-CC77-FDAD-D278-175B23EDBF0A}"/>
              </a:ext>
            </a:extLst>
          </p:cNvPr>
          <p:cNvPicPr>
            <a:picLocks noChangeAspect="1"/>
          </p:cNvPicPr>
          <p:nvPr/>
        </p:nvPicPr>
        <p:blipFill rotWithShape="1">
          <a:blip r:embed="rId4"/>
          <a:srcRect l="12820" t="29748" r="12225" b="28697"/>
          <a:stretch/>
        </p:blipFill>
        <p:spPr>
          <a:xfrm>
            <a:off x="4477597" y="983512"/>
            <a:ext cx="3236805" cy="1148586"/>
          </a:xfrm>
          <a:prstGeom prst="rect">
            <a:avLst/>
          </a:prstGeom>
        </p:spPr>
      </p:pic>
    </p:spTree>
    <p:extLst>
      <p:ext uri="{BB962C8B-B14F-4D97-AF65-F5344CB8AC3E}">
        <p14:creationId xmlns:p14="http://schemas.microsoft.com/office/powerpoint/2010/main" val="144509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8CDE24-6FF5-4E4A-855E-60177C6DA04F}"/>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3" name="Image 2">
            <a:extLst>
              <a:ext uri="{FF2B5EF4-FFF2-40B4-BE49-F238E27FC236}">
                <a16:creationId xmlns:a16="http://schemas.microsoft.com/office/drawing/2014/main" id="{7E0B4912-3A02-42AE-9BD8-DC7390334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887" y="2068601"/>
            <a:ext cx="10986226" cy="2720809"/>
          </a:xfrm>
          <a:prstGeom prst="rect">
            <a:avLst/>
          </a:prstGeom>
        </p:spPr>
      </p:pic>
    </p:spTree>
    <p:extLst>
      <p:ext uri="{BB962C8B-B14F-4D97-AF65-F5344CB8AC3E}">
        <p14:creationId xmlns:p14="http://schemas.microsoft.com/office/powerpoint/2010/main" val="6166397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54705" y="621233"/>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229014" cy="2893100"/>
          </a:xfrm>
          <a:prstGeom prst="rect">
            <a:avLst/>
          </a:prstGeom>
          <a:noFill/>
        </p:spPr>
        <p:txBody>
          <a:bodyPr wrap="square" rtlCol="0">
            <a:spAutoFit/>
          </a:bodyPr>
          <a:lstStyle/>
          <a:p>
            <a:pPr algn="just"/>
            <a:r>
              <a:rPr lang="fr-FR" sz="1400" b="1" dirty="0"/>
              <a:t>Défendre votre pouvoir d’achat</a:t>
            </a:r>
            <a:r>
              <a:rPr lang="fr-FR" sz="1400" dirty="0"/>
              <a:t>, c’est depuis toujours notre mission mais jamais au dépend de la qualité et encore moins du plaisir. </a:t>
            </a:r>
          </a:p>
          <a:p>
            <a:pPr algn="just"/>
            <a:r>
              <a:rPr lang="fr-FR" sz="1400" dirty="0"/>
              <a:t>Pour cela, au quotidien, vous pouvez compter sur </a:t>
            </a:r>
            <a:r>
              <a:rPr lang="fr-FR" sz="1400" b="1" dirty="0"/>
              <a:t>Marque Repère</a:t>
            </a:r>
            <a:r>
              <a:rPr lang="fr-FR" sz="1400" dirty="0"/>
              <a:t>. </a:t>
            </a:r>
          </a:p>
          <a:p>
            <a:pPr algn="just"/>
            <a:endParaRPr lang="fr-FR" sz="1400" dirty="0"/>
          </a:p>
          <a:p>
            <a:pPr algn="just"/>
            <a:r>
              <a:rPr lang="fr-FR" sz="1400" dirty="0"/>
              <a:t>Avec plus de </a:t>
            </a:r>
            <a:r>
              <a:rPr lang="fr-FR" sz="1400" b="1" dirty="0"/>
              <a:t>6 000 produits à prix E.Leclerc </a:t>
            </a:r>
            <a:r>
              <a:rPr lang="fr-FR" sz="1400" dirty="0"/>
              <a:t>il y a forcément une solution Marque Repère pour toutes vos envies et vos styles de vie.</a:t>
            </a:r>
          </a:p>
          <a:p>
            <a:pPr algn="just"/>
            <a:endParaRPr lang="fr-FR" sz="1400" dirty="0"/>
          </a:p>
          <a:p>
            <a:pPr algn="just"/>
            <a:r>
              <a:rPr lang="fr-FR" sz="1400" dirty="0"/>
              <a:t>Chez E.Leclerc notre mission est de vous proposer des produits aux </a:t>
            </a:r>
            <a:r>
              <a:rPr lang="fr-FR" sz="1400" b="1" dirty="0"/>
              <a:t>prix bas sans renoncer à la qualité</a:t>
            </a:r>
            <a:r>
              <a:rPr lang="fr-FR" sz="1400" dirty="0"/>
              <a:t>. </a:t>
            </a:r>
          </a:p>
          <a:p>
            <a:pPr algn="just"/>
            <a:r>
              <a:rPr lang="fr-FR" sz="1400" dirty="0"/>
              <a:t>Avec </a:t>
            </a:r>
            <a:r>
              <a:rPr lang="fr-FR" sz="1400" b="1" dirty="0"/>
              <a:t>Eco+</a:t>
            </a:r>
            <a:r>
              <a:rPr lang="fr-FR" sz="1400" dirty="0"/>
              <a:t>, vous profitez de </a:t>
            </a:r>
            <a:r>
              <a:rPr lang="fr-FR" sz="1400" b="1" dirty="0"/>
              <a:t>vrais premiers prix </a:t>
            </a:r>
            <a:r>
              <a:rPr lang="fr-FR" sz="1400" dirty="0"/>
              <a:t>sur des centaines de produits indispensables du quotidien, pour vous simplifier la vie, tout simplement.</a:t>
            </a:r>
          </a:p>
          <a:p>
            <a:pPr algn="just"/>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176FC1"/>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QUARTIER SAINT JEAN</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184731" cy="276999"/>
          </a:xfrm>
          <a:prstGeom prst="rect">
            <a:avLst/>
          </a:prstGeom>
          <a:noFill/>
        </p:spPr>
        <p:txBody>
          <a:bodyPr wrap="none" rtlCol="0">
            <a:spAutoFit/>
          </a:bodyPr>
          <a:lstStyle/>
          <a:p>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1165255"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www.e.leclerc</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776310" cy="307777"/>
          </a:xfrm>
          <a:prstGeom prst="rect">
            <a:avLst/>
          </a:prstGeom>
          <a:noFill/>
          <a:ln>
            <a:solidFill>
              <a:schemeClr val="tx1"/>
            </a:solidFill>
          </a:ln>
        </p:spPr>
        <p:txBody>
          <a:bodyPr wrap="square" rtlCol="0">
            <a:spAutoFit/>
          </a:bodyPr>
          <a:lstStyle/>
          <a:p>
            <a:pPr algn="ctr"/>
            <a:r>
              <a:rPr lang="fr-FR" sz="1400" b="1" dirty="0">
                <a:solidFill>
                  <a:srgbClr val="176FC1"/>
                </a:solidFill>
                <a:latin typeface="Arial" panose="020B0604020202020204" pitchFamily="34" charset="0"/>
                <a:cs typeface="Arial" panose="020B0604020202020204" pitchFamily="34" charset="0"/>
              </a:rPr>
              <a:t>CONSOMMATION</a:t>
            </a:r>
          </a:p>
        </p:txBody>
      </p:sp>
      <p:pic>
        <p:nvPicPr>
          <p:cNvPr id="22" name="Image 21">
            <a:extLst>
              <a:ext uri="{FF2B5EF4-FFF2-40B4-BE49-F238E27FC236}">
                <a16:creationId xmlns:a16="http://schemas.microsoft.com/office/drawing/2014/main" id="{80298F3C-0480-821A-201C-A4058F48A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783" y="1027695"/>
            <a:ext cx="4209929" cy="1042616"/>
          </a:xfrm>
          <a:prstGeom prst="rect">
            <a:avLst/>
          </a:prstGeom>
        </p:spPr>
      </p:pic>
    </p:spTree>
    <p:extLst>
      <p:ext uri="{BB962C8B-B14F-4D97-AF65-F5344CB8AC3E}">
        <p14:creationId xmlns:p14="http://schemas.microsoft.com/office/powerpoint/2010/main" val="349425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5" name="Image 4">
            <a:extLst>
              <a:ext uri="{FF2B5EF4-FFF2-40B4-BE49-F238E27FC236}">
                <a16:creationId xmlns:a16="http://schemas.microsoft.com/office/drawing/2014/main" id="{AF57C56D-B3A4-4BE4-94AF-8928E4066D1C}"/>
              </a:ext>
            </a:extLst>
          </p:cNvPr>
          <p:cNvPicPr>
            <a:picLocks noChangeAspect="1"/>
          </p:cNvPicPr>
          <p:nvPr/>
        </p:nvPicPr>
        <p:blipFill rotWithShape="1">
          <a:blip r:embed="rId2"/>
          <a:srcRect l="21221" t="41757" r="20692" b="39535"/>
          <a:stretch/>
        </p:blipFill>
        <p:spPr>
          <a:xfrm>
            <a:off x="1368139" y="2454352"/>
            <a:ext cx="9455732" cy="1949303"/>
          </a:xfrm>
          <a:prstGeom prst="rect">
            <a:avLst/>
          </a:prstGeom>
        </p:spPr>
      </p:pic>
    </p:spTree>
    <p:extLst>
      <p:ext uri="{BB962C8B-B14F-4D97-AF65-F5344CB8AC3E}">
        <p14:creationId xmlns:p14="http://schemas.microsoft.com/office/powerpoint/2010/main" val="12726988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46754" y="629184"/>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6128"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5229014" cy="2677656"/>
          </a:xfrm>
          <a:prstGeom prst="rect">
            <a:avLst/>
          </a:prstGeom>
          <a:noFill/>
        </p:spPr>
        <p:txBody>
          <a:bodyPr wrap="square" rtlCol="0">
            <a:spAutoFit/>
          </a:bodyPr>
          <a:lstStyle/>
          <a:p>
            <a:pPr algn="just"/>
            <a:r>
              <a:rPr lang="fr-FR" sz="1400" dirty="0"/>
              <a:t>Découvrez tout le catalogue de </a:t>
            </a:r>
            <a:r>
              <a:rPr lang="fr-FR" sz="1400" b="1" dirty="0"/>
              <a:t>Mr. Bricolage Brignoles</a:t>
            </a:r>
            <a:r>
              <a:rPr lang="fr-FR" sz="1400" dirty="0"/>
              <a:t>. </a:t>
            </a:r>
          </a:p>
          <a:p>
            <a:pPr algn="just"/>
            <a:r>
              <a:rPr lang="fr-FR" sz="1400" dirty="0"/>
              <a:t>Retrouvez tous nos articles à un prix compétitif pour </a:t>
            </a:r>
            <a:r>
              <a:rPr lang="fr-FR" sz="1400" b="1" dirty="0"/>
              <a:t>aménager, bricoler et décorer</a:t>
            </a:r>
            <a:r>
              <a:rPr lang="fr-FR" sz="1400" dirty="0"/>
              <a:t> votre intérieur ou votre jardin à Brignoles. </a:t>
            </a:r>
            <a:br>
              <a:rPr lang="fr-FR" sz="1400" dirty="0"/>
            </a:br>
            <a:r>
              <a:rPr lang="fr-FR" sz="1400" dirty="0"/>
              <a:t>Mr. Bricolage Brignoles est là </a:t>
            </a:r>
            <a:r>
              <a:rPr lang="fr-FR" sz="1400" b="1" dirty="0"/>
              <a:t>pour vous guider </a:t>
            </a:r>
            <a:r>
              <a:rPr lang="fr-FR" sz="1400" dirty="0"/>
              <a:t>dans la réalisation de vos projets de </a:t>
            </a:r>
            <a:r>
              <a:rPr lang="fr-FR" sz="1400" b="1" dirty="0"/>
              <a:t>rénovation ou de construction</a:t>
            </a:r>
            <a:r>
              <a:rPr lang="fr-FR" sz="1400" dirty="0"/>
              <a:t>. </a:t>
            </a:r>
          </a:p>
          <a:p>
            <a:pPr algn="just"/>
            <a:r>
              <a:rPr lang="fr-FR" sz="1400" dirty="0"/>
              <a:t>Venez également découvrir </a:t>
            </a:r>
            <a:r>
              <a:rPr lang="fr-FR" sz="1400" b="1" dirty="0"/>
              <a:t>nos conseils </a:t>
            </a:r>
            <a:r>
              <a:rPr lang="fr-FR" sz="1400" dirty="0"/>
              <a:t>sur le bricolage, le jardin, la décoration, l’outillage à Brignoles… </a:t>
            </a:r>
          </a:p>
          <a:p>
            <a:pPr algn="just"/>
            <a:endParaRPr lang="fr-FR" sz="1400" dirty="0"/>
          </a:p>
          <a:p>
            <a:pPr algn="just"/>
            <a:r>
              <a:rPr lang="fr-FR" sz="1400" dirty="0"/>
              <a:t>Ne ratez pas nos catalogues ou nos offres du moment. </a:t>
            </a:r>
          </a:p>
          <a:p>
            <a:pPr algn="just"/>
            <a:r>
              <a:rPr lang="fr-FR" sz="1400" dirty="0"/>
              <a:t>Vous pouvez profiter de la </a:t>
            </a:r>
            <a:r>
              <a:rPr lang="fr-FR" sz="1400" b="1" dirty="0"/>
              <a:t>livraison à domicile </a:t>
            </a:r>
            <a:r>
              <a:rPr lang="fr-FR" sz="1400" dirty="0"/>
              <a:t>ou </a:t>
            </a:r>
            <a:r>
              <a:rPr lang="fr-FR" sz="1400" b="1" dirty="0"/>
              <a:t>retirer votre commande </a:t>
            </a:r>
            <a:r>
              <a:rPr lang="fr-FR" sz="1400" b="1" dirty="0" err="1"/>
              <a:t>click&amp;collect</a:t>
            </a:r>
            <a:r>
              <a:rPr lang="fr-FR" sz="1400" b="1" dirty="0"/>
              <a:t> </a:t>
            </a:r>
            <a:r>
              <a:rPr lang="fr-FR" sz="1400" dirty="0"/>
              <a:t>dans votre magasin. </a:t>
            </a:r>
          </a:p>
          <a:p>
            <a:pPr algn="just"/>
            <a:r>
              <a:rPr lang="fr-FR" sz="1400" dirty="0"/>
              <a:t>À très bientôt chez Mr. Bricolage Brignoles ! </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E3000F"/>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200 AVENUE SAINT JEAN</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04 94 69 63 10</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2258952"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https://magasin.mr-bricolage.fr</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341971" cy="307777"/>
          </a:xfrm>
          <a:prstGeom prst="rect">
            <a:avLst/>
          </a:prstGeom>
          <a:noFill/>
          <a:ln>
            <a:solidFill>
              <a:schemeClr val="tx1"/>
            </a:solidFill>
          </a:ln>
        </p:spPr>
        <p:txBody>
          <a:bodyPr wrap="square" rtlCol="0">
            <a:spAutoFit/>
          </a:bodyPr>
          <a:lstStyle/>
          <a:p>
            <a:pPr algn="ctr"/>
            <a:r>
              <a:rPr lang="fr-FR" sz="1400" b="1" dirty="0">
                <a:solidFill>
                  <a:srgbClr val="E3000F"/>
                </a:solidFill>
                <a:latin typeface="Arial" panose="020B0604020202020204" pitchFamily="34" charset="0"/>
                <a:cs typeface="Arial" panose="020B0604020202020204" pitchFamily="34" charset="0"/>
              </a:rPr>
              <a:t>BRICOLAGE</a:t>
            </a:r>
          </a:p>
        </p:txBody>
      </p:sp>
      <p:pic>
        <p:nvPicPr>
          <p:cNvPr id="22" name="Image 21">
            <a:extLst>
              <a:ext uri="{FF2B5EF4-FFF2-40B4-BE49-F238E27FC236}">
                <a16:creationId xmlns:a16="http://schemas.microsoft.com/office/drawing/2014/main" id="{F81E5DA2-DC24-C50C-9329-4192FDDFFE05}"/>
              </a:ext>
            </a:extLst>
          </p:cNvPr>
          <p:cNvPicPr>
            <a:picLocks noChangeAspect="1"/>
          </p:cNvPicPr>
          <p:nvPr/>
        </p:nvPicPr>
        <p:blipFill rotWithShape="1">
          <a:blip r:embed="rId3"/>
          <a:srcRect l="21221" t="41757" r="20692" b="39535"/>
          <a:stretch/>
        </p:blipFill>
        <p:spPr>
          <a:xfrm>
            <a:off x="3316545" y="982013"/>
            <a:ext cx="5558909" cy="1145971"/>
          </a:xfrm>
          <a:prstGeom prst="rect">
            <a:avLst/>
          </a:prstGeom>
        </p:spPr>
      </p:pic>
      <p:sp>
        <p:nvSpPr>
          <p:cNvPr id="2" name="ZoneTexte 1">
            <a:extLst>
              <a:ext uri="{FF2B5EF4-FFF2-40B4-BE49-F238E27FC236}">
                <a16:creationId xmlns:a16="http://schemas.microsoft.com/office/drawing/2014/main" id="{7D0AF4E7-BB27-CF2D-2C16-03FDAB725955}"/>
              </a:ext>
            </a:extLst>
          </p:cNvPr>
          <p:cNvSpPr txBox="1"/>
          <p:nvPr/>
        </p:nvSpPr>
        <p:spPr>
          <a:xfrm>
            <a:off x="2063618" y="4376667"/>
            <a:ext cx="2250231"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Sylvie.paul@mrbricolage.fr</a:t>
            </a:r>
            <a:endParaRPr lang="fr-FR" sz="1200" cap="sm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30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96"/>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2" name="Image 1">
            <a:extLst>
              <a:ext uri="{FF2B5EF4-FFF2-40B4-BE49-F238E27FC236}">
                <a16:creationId xmlns:a16="http://schemas.microsoft.com/office/drawing/2014/main" id="{595F9A96-27A1-6A13-F0BD-CA860F2EA4A4}"/>
              </a:ext>
            </a:extLst>
          </p:cNvPr>
          <p:cNvPicPr>
            <a:picLocks noChangeAspect="1"/>
          </p:cNvPicPr>
          <p:nvPr/>
        </p:nvPicPr>
        <p:blipFill rotWithShape="1">
          <a:blip r:embed="rId2">
            <a:extLst>
              <a:ext uri="{28A0092B-C50C-407E-A947-70E740481C1C}">
                <a14:useLocalDpi xmlns:a14="http://schemas.microsoft.com/office/drawing/2010/main" val="0"/>
              </a:ext>
            </a:extLst>
          </a:blip>
          <a:srcRect l="6335" t="15205" r="31262" b="4056"/>
          <a:stretch/>
        </p:blipFill>
        <p:spPr>
          <a:xfrm>
            <a:off x="2291918" y="1902040"/>
            <a:ext cx="7608163" cy="3053919"/>
          </a:xfrm>
          <a:prstGeom prst="rect">
            <a:avLst/>
          </a:prstGeom>
        </p:spPr>
      </p:pic>
    </p:spTree>
    <p:extLst>
      <p:ext uri="{BB962C8B-B14F-4D97-AF65-F5344CB8AC3E}">
        <p14:creationId xmlns:p14="http://schemas.microsoft.com/office/powerpoint/2010/main" val="9498235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765D46-1043-40F5-B2F1-77E8EFE7E9AA}"/>
              </a:ext>
            </a:extLst>
          </p:cNvPr>
          <p:cNvSpPr/>
          <p:nvPr/>
        </p:nvSpPr>
        <p:spPr>
          <a:xfrm>
            <a:off x="10618773" y="1349235"/>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146754" y="629184"/>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157583" y="1083047"/>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776319" y="2212670"/>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803838" y="2448306"/>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4926990" y="2482562"/>
            <a:ext cx="4776303" cy="1815882"/>
          </a:xfrm>
          <a:prstGeom prst="rect">
            <a:avLst/>
          </a:prstGeom>
          <a:noFill/>
        </p:spPr>
        <p:txBody>
          <a:bodyPr wrap="square" rtlCol="0">
            <a:spAutoFit/>
          </a:bodyPr>
          <a:lstStyle/>
          <a:p>
            <a:pPr algn="l"/>
            <a:r>
              <a:rPr lang="fr-FR" sz="1400" b="0" i="0" dirty="0">
                <a:effectLst/>
              </a:rPr>
              <a:t>Nous offrons désormais une large sélection de produits conçus aussi bien pour les </a:t>
            </a:r>
            <a:r>
              <a:rPr lang="fr-FR" sz="1400" b="1" i="0" dirty="0">
                <a:effectLst/>
              </a:rPr>
              <a:t>professionnels que pour les particuliers</a:t>
            </a:r>
            <a:r>
              <a:rPr lang="fr-FR" sz="1400" b="0" i="0" dirty="0">
                <a:effectLst/>
              </a:rPr>
              <a:t>.</a:t>
            </a:r>
          </a:p>
          <a:p>
            <a:pPr algn="l"/>
            <a:endParaRPr lang="fr-FR" sz="1400" b="0" i="0" dirty="0">
              <a:effectLst/>
            </a:endParaRPr>
          </a:p>
          <a:p>
            <a:pPr algn="l"/>
            <a:r>
              <a:rPr lang="fr-FR" sz="1400" b="0" i="0" dirty="0">
                <a:effectLst/>
              </a:rPr>
              <a:t>Afin de </a:t>
            </a:r>
            <a:r>
              <a:rPr lang="fr-FR" sz="1400" b="1" i="0" dirty="0">
                <a:effectLst/>
              </a:rPr>
              <a:t>répondre au mieux à vos besoins </a:t>
            </a:r>
            <a:r>
              <a:rPr lang="fr-FR" sz="1400" b="0" i="0" dirty="0">
                <a:effectLst/>
              </a:rPr>
              <a:t>et de vous proposer des </a:t>
            </a:r>
            <a:r>
              <a:rPr lang="fr-FR" sz="1400" b="1" i="0" dirty="0">
                <a:effectLst/>
              </a:rPr>
              <a:t>offres sur-mesure</a:t>
            </a:r>
            <a:r>
              <a:rPr lang="fr-FR" sz="1400" b="0" i="0" dirty="0">
                <a:effectLst/>
              </a:rPr>
              <a:t>, nous collaborons avec plus de 20 grandes usines françaises et européennes</a:t>
            </a:r>
            <a:r>
              <a:rPr lang="fr-FR" sz="1400" b="1" i="1" dirty="0">
                <a:effectLst/>
              </a:rPr>
              <a:t> </a:t>
            </a:r>
            <a:r>
              <a:rPr lang="fr-FR" sz="1400" b="1" dirty="0">
                <a:effectLst/>
              </a:rPr>
              <a:t>spécialistes d’art de la table pour l’hôtellerie et la restauration.</a:t>
            </a:r>
            <a:r>
              <a:rPr lang="fr-FR" sz="1400" dirty="0"/>
              <a:t> </a:t>
            </a:r>
            <a:br>
              <a:rPr lang="fr-FR" sz="1400" dirty="0"/>
            </a:b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604951" y="2373815"/>
            <a:ext cx="2920027" cy="369332"/>
          </a:xfrm>
          <a:prstGeom prst="rect">
            <a:avLst/>
          </a:prstGeom>
          <a:noFill/>
        </p:spPr>
        <p:txBody>
          <a:bodyPr wrap="square" rtlCol="0">
            <a:spAutoFit/>
          </a:bodyPr>
          <a:lstStyle/>
          <a:p>
            <a:pPr algn="ctr"/>
            <a:r>
              <a:rPr lang="fr-FR" b="1" dirty="0">
                <a:solidFill>
                  <a:srgbClr val="E3000F"/>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507580" y="2753819"/>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405713" y="2807767"/>
            <a:ext cx="2014306"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646331"/>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60 RUE DE LA BRUYERE</a:t>
              </a:r>
            </a:p>
            <a:p>
              <a:r>
                <a:rPr lang="fr-FR" sz="1200" cap="small" dirty="0">
                  <a:solidFill>
                    <a:srgbClr val="000000"/>
                  </a:solidFill>
                  <a:latin typeface="Arial" panose="020B0604020202020204" pitchFamily="34" charset="0"/>
                  <a:cs typeface="Arial" panose="020B0604020202020204" pitchFamily="34" charset="0"/>
                </a:rPr>
                <a:t>ZAC NICOPOLIS</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507579" y="3617590"/>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565305" y="3665595"/>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04 94 69 89 00</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516061" y="4361279"/>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032496" y="4392057"/>
            <a:ext cx="1800045"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rPr>
              <a:t>contact@martelchr.com</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513317" y="5233022"/>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405713" y="5263652"/>
            <a:ext cx="1793633"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3"/>
              </a:rPr>
              <a:t>https://martelchr.com/fr</a:t>
            </a:r>
            <a:r>
              <a:rPr lang="fr-FR" sz="1200" dirty="0">
                <a:latin typeface="Arial" panose="020B0604020202020204" pitchFamily="34" charset="0"/>
                <a:cs typeface="Arial" panose="020B0604020202020204" pitchFamily="34" charset="0"/>
              </a:rPr>
              <a:t> </a:t>
            </a:r>
          </a:p>
        </p:txBody>
      </p:sp>
      <p:sp>
        <p:nvSpPr>
          <p:cNvPr id="28" name="ZoneTexte 27">
            <a:extLst>
              <a:ext uri="{FF2B5EF4-FFF2-40B4-BE49-F238E27FC236}">
                <a16:creationId xmlns:a16="http://schemas.microsoft.com/office/drawing/2014/main" id="{A80617D1-A68B-4966-B18F-F4C0DA270DEA}"/>
              </a:ext>
            </a:extLst>
          </p:cNvPr>
          <p:cNvSpPr txBox="1"/>
          <p:nvPr/>
        </p:nvSpPr>
        <p:spPr>
          <a:xfrm>
            <a:off x="1507579" y="869451"/>
            <a:ext cx="1918964" cy="307777"/>
          </a:xfrm>
          <a:prstGeom prst="rect">
            <a:avLst/>
          </a:prstGeom>
          <a:noFill/>
          <a:ln>
            <a:solidFill>
              <a:schemeClr val="tx1"/>
            </a:solidFill>
          </a:ln>
        </p:spPr>
        <p:txBody>
          <a:bodyPr wrap="square" rtlCol="0">
            <a:spAutoFit/>
          </a:bodyPr>
          <a:lstStyle/>
          <a:p>
            <a:pPr algn="ctr"/>
            <a:r>
              <a:rPr lang="fr-FR" sz="1400" b="1" dirty="0">
                <a:solidFill>
                  <a:srgbClr val="E3000F"/>
                </a:solidFill>
                <a:latin typeface="Arial" panose="020B0604020202020204" pitchFamily="34" charset="0"/>
                <a:cs typeface="Arial" panose="020B0604020202020204" pitchFamily="34" charset="0"/>
              </a:rPr>
              <a:t>ART DE LA TABLE</a:t>
            </a:r>
          </a:p>
        </p:txBody>
      </p:sp>
      <p:pic>
        <p:nvPicPr>
          <p:cNvPr id="2" name="Image 1">
            <a:extLst>
              <a:ext uri="{FF2B5EF4-FFF2-40B4-BE49-F238E27FC236}">
                <a16:creationId xmlns:a16="http://schemas.microsoft.com/office/drawing/2014/main" id="{6972D0F9-DEB5-D3ED-4AF6-4B95F9FDFB50}"/>
              </a:ext>
            </a:extLst>
          </p:cNvPr>
          <p:cNvPicPr>
            <a:picLocks noChangeAspect="1"/>
          </p:cNvPicPr>
          <p:nvPr/>
        </p:nvPicPr>
        <p:blipFill rotWithShape="1">
          <a:blip r:embed="rId4">
            <a:extLst>
              <a:ext uri="{28A0092B-C50C-407E-A947-70E740481C1C}">
                <a14:useLocalDpi xmlns:a14="http://schemas.microsoft.com/office/drawing/2010/main" val="0"/>
              </a:ext>
            </a:extLst>
          </a:blip>
          <a:srcRect l="6335" t="15205" r="31262" b="4056"/>
          <a:stretch/>
        </p:blipFill>
        <p:spPr>
          <a:xfrm>
            <a:off x="4420019" y="1095627"/>
            <a:ext cx="2705349" cy="1085928"/>
          </a:xfrm>
          <a:prstGeom prst="rect">
            <a:avLst/>
          </a:prstGeom>
        </p:spPr>
      </p:pic>
    </p:spTree>
    <p:extLst>
      <p:ext uri="{BB962C8B-B14F-4D97-AF65-F5344CB8AC3E}">
        <p14:creationId xmlns:p14="http://schemas.microsoft.com/office/powerpoint/2010/main" val="142958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AF213CB1-FF5C-4E27-A41F-B28BE1487A88}"/>
              </a:ext>
            </a:extLst>
          </p:cNvPr>
          <p:cNvPicPr>
            <a:picLocks noChangeAspect="1"/>
          </p:cNvPicPr>
          <p:nvPr/>
        </p:nvPicPr>
        <p:blipFill rotWithShape="1">
          <a:blip r:embed="rId2">
            <a:extLst>
              <a:ext uri="{28A0092B-C50C-407E-A947-70E740481C1C}">
                <a14:useLocalDpi xmlns:a14="http://schemas.microsoft.com/office/drawing/2010/main" val="0"/>
              </a:ext>
            </a:extLst>
          </a:blip>
          <a:srcRect l="20227" t="13029" r="19318" b="13055"/>
          <a:stretch/>
        </p:blipFill>
        <p:spPr>
          <a:xfrm>
            <a:off x="3400910" y="1575434"/>
            <a:ext cx="5390180" cy="3707132"/>
          </a:xfrm>
          <a:prstGeom prst="rect">
            <a:avLst/>
          </a:prstGeom>
        </p:spPr>
      </p:pic>
    </p:spTree>
    <p:extLst>
      <p:ext uri="{BB962C8B-B14F-4D97-AF65-F5344CB8AC3E}">
        <p14:creationId xmlns:p14="http://schemas.microsoft.com/office/powerpoint/2010/main" val="44506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430C9E41-4469-DB37-0E5C-2C7CBD657170}"/>
              </a:ext>
            </a:extLst>
          </p:cNvPr>
          <p:cNvGrpSpPr/>
          <p:nvPr/>
        </p:nvGrpSpPr>
        <p:grpSpPr>
          <a:xfrm>
            <a:off x="1154705" y="621233"/>
            <a:ext cx="9882589" cy="5615534"/>
            <a:chOff x="1276955" y="1242466"/>
            <a:chExt cx="9882589" cy="5615534"/>
          </a:xfrm>
        </p:grpSpPr>
        <p:sp>
          <p:nvSpPr>
            <p:cNvPr id="25" name="Rectangle 24">
              <a:extLst>
                <a:ext uri="{FF2B5EF4-FFF2-40B4-BE49-F238E27FC236}">
                  <a16:creationId xmlns:a16="http://schemas.microsoft.com/office/drawing/2014/main" id="{31765D46-1043-40F5-B2F1-77E8EFE7E9AA}"/>
                </a:ext>
              </a:extLst>
            </p:cNvPr>
            <p:cNvSpPr/>
            <p:nvPr/>
          </p:nvSpPr>
          <p:spPr>
            <a:xfrm>
              <a:off x="10741023" y="1970468"/>
              <a:ext cx="418521" cy="59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4F78EAF-C231-452D-8ED9-80F4B80B0B07}"/>
                </a:ext>
              </a:extLst>
            </p:cNvPr>
            <p:cNvPicPr>
              <a:picLocks noChangeAspect="1"/>
            </p:cNvPicPr>
            <p:nvPr/>
          </p:nvPicPr>
          <p:blipFill rotWithShape="1">
            <a:blip r:embed="rId2"/>
            <a:srcRect l="10689" t="50000" r="63671" b="26716"/>
            <a:stretch/>
          </p:blipFill>
          <p:spPr>
            <a:xfrm>
              <a:off x="1276955" y="1242466"/>
              <a:ext cx="9638090" cy="5615534"/>
            </a:xfrm>
            <a:prstGeom prst="rect">
              <a:avLst/>
            </a:prstGeom>
          </p:spPr>
        </p:pic>
        <p:sp>
          <p:nvSpPr>
            <p:cNvPr id="3" name="Rectangle 2">
              <a:extLst>
                <a:ext uri="{FF2B5EF4-FFF2-40B4-BE49-F238E27FC236}">
                  <a16:creationId xmlns:a16="http://schemas.microsoft.com/office/drawing/2014/main" id="{A03AF38E-5065-43ED-BC28-42598A6DFCEB}"/>
                </a:ext>
              </a:extLst>
            </p:cNvPr>
            <p:cNvSpPr/>
            <p:nvPr/>
          </p:nvSpPr>
          <p:spPr>
            <a:xfrm>
              <a:off x="2278378" y="1704280"/>
              <a:ext cx="7635240" cy="422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a:extLst>
                <a:ext uri="{FF2B5EF4-FFF2-40B4-BE49-F238E27FC236}">
                  <a16:creationId xmlns:a16="http://schemas.microsoft.com/office/drawing/2014/main" id="{0A05AF70-C7D0-4DEA-9380-D3804E0AD664}"/>
                </a:ext>
              </a:extLst>
            </p:cNvPr>
            <p:cNvCxnSpPr>
              <a:cxnSpLocks/>
            </p:cNvCxnSpPr>
            <p:nvPr/>
          </p:nvCxnSpPr>
          <p:spPr>
            <a:xfrm>
              <a:off x="2898569" y="2833903"/>
              <a:ext cx="6394858"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 name="Connecteur droit 16">
              <a:extLst>
                <a:ext uri="{FF2B5EF4-FFF2-40B4-BE49-F238E27FC236}">
                  <a16:creationId xmlns:a16="http://schemas.microsoft.com/office/drawing/2014/main" id="{C6B52A71-3885-4C2D-B74F-094312248E3A}"/>
                </a:ext>
              </a:extLst>
            </p:cNvPr>
            <p:cNvCxnSpPr/>
            <p:nvPr/>
          </p:nvCxnSpPr>
          <p:spPr>
            <a:xfrm>
              <a:off x="4926088" y="3069539"/>
              <a:ext cx="0" cy="327152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153CC2D-F9C0-46EF-A7CF-DD1C3461B3E5}"/>
                </a:ext>
              </a:extLst>
            </p:cNvPr>
            <p:cNvSpPr txBox="1"/>
            <p:nvPr/>
          </p:nvSpPr>
          <p:spPr>
            <a:xfrm>
              <a:off x="5035125" y="3251300"/>
              <a:ext cx="5229014" cy="2677656"/>
            </a:xfrm>
            <a:prstGeom prst="rect">
              <a:avLst/>
            </a:prstGeom>
            <a:noFill/>
          </p:spPr>
          <p:txBody>
            <a:bodyPr wrap="square" rtlCol="0">
              <a:spAutoFit/>
            </a:bodyPr>
            <a:lstStyle/>
            <a:p>
              <a:pPr algn="just"/>
              <a:r>
                <a:rPr lang="fr-FR" sz="1400" dirty="0"/>
                <a:t>Implanté en France depuis </a:t>
              </a:r>
              <a:r>
                <a:rPr lang="fr-FR" sz="1400" b="1" dirty="0">
                  <a:effectLst/>
                </a:rPr>
                <a:t>1979</a:t>
              </a:r>
              <a:r>
                <a:rPr lang="fr-FR" sz="1400" dirty="0"/>
                <a:t>, McDonald's France compte aujourd'hui plus de </a:t>
              </a:r>
              <a:r>
                <a:rPr lang="fr-FR" sz="1400" b="1" dirty="0">
                  <a:effectLst/>
                </a:rPr>
                <a:t>1485 restaurants</a:t>
              </a:r>
              <a:r>
                <a:rPr lang="fr-FR" sz="1400" dirty="0"/>
                <a:t> et plus de </a:t>
              </a:r>
              <a:r>
                <a:rPr lang="fr-FR" sz="1400" b="1" dirty="0"/>
                <a:t>75 000 collaborateurs</a:t>
              </a:r>
              <a:r>
                <a:rPr lang="fr-FR" sz="1400" dirty="0"/>
                <a:t> qui servent près de </a:t>
              </a:r>
              <a:r>
                <a:rPr lang="fr-FR" sz="1400" b="1" dirty="0"/>
                <a:t>1,9 million de repas</a:t>
              </a:r>
              <a:r>
                <a:rPr lang="fr-FR" sz="1400" dirty="0"/>
                <a:t> par jour.</a:t>
              </a:r>
            </a:p>
            <a:p>
              <a:pPr algn="just"/>
              <a:endParaRPr lang="fr-FR" sz="1400" dirty="0">
                <a:latin typeface="Arial" panose="020B0604020202020204" pitchFamily="34" charset="0"/>
                <a:cs typeface="Arial" panose="020B0604020202020204" pitchFamily="34" charset="0"/>
              </a:endParaRPr>
            </a:p>
            <a:p>
              <a:pPr algn="just"/>
              <a:r>
                <a:rPr lang="fr-FR" sz="1400" dirty="0"/>
                <a:t>McDonald’s est aujourd’hui présent dans 118 pays du monde et dispose de 34 000 restaurants (dont 1230 en France). Les </a:t>
              </a:r>
              <a:r>
                <a:rPr lang="fr-FR" sz="1400" b="1" dirty="0"/>
                <a:t>restaurants McDonald’s</a:t>
              </a:r>
              <a:r>
                <a:rPr lang="fr-FR" sz="1400" dirty="0"/>
                <a:t> reçoivent en tout 69 millions de clients chaque jour, soit l'équivalent de la population française</a:t>
              </a:r>
            </a:p>
            <a:p>
              <a:pPr algn="just"/>
              <a:endParaRPr lang="fr-FR" sz="1400" dirty="0"/>
            </a:p>
            <a:p>
              <a:pPr algn="just"/>
              <a:r>
                <a:rPr lang="fr-FR" sz="1400" dirty="0"/>
                <a:t>McDonald’s, en plus d’être la première </a:t>
              </a:r>
              <a:r>
                <a:rPr lang="fr-FR" sz="1400" b="1" dirty="0"/>
                <a:t>chaîne de fast-food</a:t>
              </a:r>
              <a:r>
                <a:rPr lang="fr-FR" sz="1400" dirty="0"/>
                <a:t> au monde, est également le premier distributeur de jouets, grâce aux </a:t>
              </a:r>
              <a:r>
                <a:rPr lang="fr-FR" sz="1400" b="1" dirty="0"/>
                <a:t>Happy </a:t>
              </a:r>
              <a:r>
                <a:rPr lang="fr-FR" sz="1400" b="1" dirty="0" err="1"/>
                <a:t>Meal</a:t>
              </a:r>
              <a:r>
                <a:rPr lang="fr-FR" sz="1400" b="1" dirty="0"/>
                <a:t>.</a:t>
              </a:r>
              <a:endParaRPr lang="fr-FR" sz="14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D7A17823-63A6-4F39-9F3A-5A5C3197C3FE}"/>
                </a:ext>
              </a:extLst>
            </p:cNvPr>
            <p:cNvSpPr txBox="1"/>
            <p:nvPr/>
          </p:nvSpPr>
          <p:spPr>
            <a:xfrm>
              <a:off x="1727201" y="2995048"/>
              <a:ext cx="2920027" cy="369332"/>
            </a:xfrm>
            <a:prstGeom prst="rect">
              <a:avLst/>
            </a:prstGeom>
            <a:noFill/>
          </p:spPr>
          <p:txBody>
            <a:bodyPr wrap="square" rtlCol="0">
              <a:spAutoFit/>
            </a:bodyPr>
            <a:lstStyle/>
            <a:p>
              <a:pPr algn="ctr"/>
              <a:r>
                <a:rPr lang="fr-FR" b="1" dirty="0">
                  <a:solidFill>
                    <a:srgbClr val="FFBA11"/>
                  </a:solidFill>
                  <a:latin typeface="Arial" panose="020B0604020202020204" pitchFamily="34" charset="0"/>
                  <a:cs typeface="Arial" panose="020B0604020202020204" pitchFamily="34" charset="0"/>
                </a:rPr>
                <a:t>Contact</a:t>
              </a:r>
            </a:p>
          </p:txBody>
        </p:sp>
        <p:sp>
          <p:nvSpPr>
            <p:cNvPr id="26" name="ZoneTexte 25">
              <a:extLst>
                <a:ext uri="{FF2B5EF4-FFF2-40B4-BE49-F238E27FC236}">
                  <a16:creationId xmlns:a16="http://schemas.microsoft.com/office/drawing/2014/main" id="{8E9DF8EB-020F-4E45-B598-70E996908800}"/>
                </a:ext>
              </a:extLst>
            </p:cNvPr>
            <p:cNvSpPr txBox="1"/>
            <p:nvPr/>
          </p:nvSpPr>
          <p:spPr>
            <a:xfrm>
              <a:off x="1629830" y="3375052"/>
              <a:ext cx="1000595"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Adresse :</a:t>
              </a:r>
            </a:p>
          </p:txBody>
        </p:sp>
        <p:grpSp>
          <p:nvGrpSpPr>
            <p:cNvPr id="33" name="Groupe 32">
              <a:extLst>
                <a:ext uri="{FF2B5EF4-FFF2-40B4-BE49-F238E27FC236}">
                  <a16:creationId xmlns:a16="http://schemas.microsoft.com/office/drawing/2014/main" id="{018479BD-46B2-4D58-A2B3-FB604C4A3E66}"/>
                </a:ext>
              </a:extLst>
            </p:cNvPr>
            <p:cNvGrpSpPr/>
            <p:nvPr/>
          </p:nvGrpSpPr>
          <p:grpSpPr>
            <a:xfrm>
              <a:off x="2527962" y="3429000"/>
              <a:ext cx="2259739" cy="664543"/>
              <a:chOff x="2485239" y="3429000"/>
              <a:chExt cx="2014306" cy="664543"/>
            </a:xfrm>
          </p:grpSpPr>
          <p:sp>
            <p:nvSpPr>
              <p:cNvPr id="29" name="ZoneTexte 28">
                <a:extLst>
                  <a:ext uri="{FF2B5EF4-FFF2-40B4-BE49-F238E27FC236}">
                    <a16:creationId xmlns:a16="http://schemas.microsoft.com/office/drawing/2014/main" id="{8D611657-48AC-42B3-85EA-C45FB1DA37D3}"/>
                  </a:ext>
                </a:extLst>
              </p:cNvPr>
              <p:cNvSpPr txBox="1"/>
              <p:nvPr/>
            </p:nvSpPr>
            <p:spPr>
              <a:xfrm>
                <a:off x="2485239" y="3429000"/>
                <a:ext cx="2014306" cy="461665"/>
              </a:xfrm>
              <a:prstGeom prst="rect">
                <a:avLst/>
              </a:prstGeom>
              <a:noFill/>
            </p:spPr>
            <p:txBody>
              <a:bodyPr wrap="square">
                <a:spAutoFit/>
              </a:bodyPr>
              <a:lstStyle/>
              <a:p>
                <a:r>
                  <a:rPr lang="fr-FR" sz="1200" cap="small" dirty="0">
                    <a:solidFill>
                      <a:srgbClr val="000000"/>
                    </a:solidFill>
                    <a:latin typeface="Arial" panose="020B0604020202020204" pitchFamily="34" charset="0"/>
                    <a:cs typeface="Arial" panose="020B0604020202020204" pitchFamily="34" charset="0"/>
                  </a:rPr>
                  <a:t>L’HEXAGONE BATIMENT E</a:t>
                </a:r>
              </a:p>
              <a:p>
                <a:r>
                  <a:rPr lang="fr-FR" sz="1200" cap="small" dirty="0">
                    <a:solidFill>
                      <a:srgbClr val="000000"/>
                    </a:solidFill>
                    <a:latin typeface="Arial" panose="020B0604020202020204" pitchFamily="34" charset="0"/>
                    <a:cs typeface="Arial" panose="020B0604020202020204" pitchFamily="34" charset="0"/>
                  </a:rPr>
                  <a:t>83170 BRIGNOLES</a:t>
                </a:r>
                <a:endParaRPr lang="fr-FR" sz="1200" cap="small"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80F973EF-2F23-4547-9004-7BA18B194A79}"/>
                  </a:ext>
                </a:extLst>
              </p:cNvPr>
              <p:cNvSpPr txBox="1"/>
              <p:nvPr/>
            </p:nvSpPr>
            <p:spPr>
              <a:xfrm>
                <a:off x="2489036" y="3816544"/>
                <a:ext cx="184731" cy="276999"/>
              </a:xfrm>
              <a:prstGeom prst="rect">
                <a:avLst/>
              </a:prstGeom>
              <a:noFill/>
            </p:spPr>
            <p:txBody>
              <a:bodyPr wrap="none" rtlCol="0">
                <a:spAutoFit/>
              </a:bodyPr>
              <a:lstStyle/>
              <a:p>
                <a:endParaRPr lang="fr-FR" sz="1200" cap="small" dirty="0">
                  <a:latin typeface="Arial" panose="020B0604020202020204" pitchFamily="34" charset="0"/>
                  <a:cs typeface="Arial" panose="020B0604020202020204" pitchFamily="34" charset="0"/>
                </a:endParaRPr>
              </a:p>
            </p:txBody>
          </p:sp>
        </p:grpSp>
        <p:sp>
          <p:nvSpPr>
            <p:cNvPr id="35" name="ZoneTexte 34">
              <a:extLst>
                <a:ext uri="{FF2B5EF4-FFF2-40B4-BE49-F238E27FC236}">
                  <a16:creationId xmlns:a16="http://schemas.microsoft.com/office/drawing/2014/main" id="{0B68D39F-65A0-4064-A17E-92C42292EA46}"/>
                </a:ext>
              </a:extLst>
            </p:cNvPr>
            <p:cNvSpPr txBox="1"/>
            <p:nvPr/>
          </p:nvSpPr>
          <p:spPr>
            <a:xfrm>
              <a:off x="1629829" y="4238823"/>
              <a:ext cx="1186543"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Téléphone :</a:t>
              </a:r>
            </a:p>
          </p:txBody>
        </p:sp>
        <p:sp>
          <p:nvSpPr>
            <p:cNvPr id="36" name="ZoneTexte 35">
              <a:extLst>
                <a:ext uri="{FF2B5EF4-FFF2-40B4-BE49-F238E27FC236}">
                  <a16:creationId xmlns:a16="http://schemas.microsoft.com/office/drawing/2014/main" id="{4A235CE1-254E-4C3D-9B82-38436EF22D2B}"/>
                </a:ext>
              </a:extLst>
            </p:cNvPr>
            <p:cNvSpPr txBox="1"/>
            <p:nvPr/>
          </p:nvSpPr>
          <p:spPr>
            <a:xfrm>
              <a:off x="2687555" y="4286828"/>
              <a:ext cx="1207382" cy="276999"/>
            </a:xfrm>
            <a:prstGeom prst="rect">
              <a:avLst/>
            </a:prstGeom>
            <a:noFill/>
          </p:spPr>
          <p:txBody>
            <a:bodyPr wrap="none" rtlCol="0">
              <a:spAutoFit/>
            </a:bodyPr>
            <a:lstStyle/>
            <a:p>
              <a:r>
                <a:rPr lang="fr-FR" sz="1200" cap="small" dirty="0">
                  <a:solidFill>
                    <a:srgbClr val="000000"/>
                  </a:solidFill>
                  <a:latin typeface="Arial" panose="020B0604020202020204" pitchFamily="34" charset="0"/>
                  <a:cs typeface="Arial" panose="020B0604020202020204" pitchFamily="34" charset="0"/>
                </a:rPr>
                <a:t>04 94 69 02 02</a:t>
              </a:r>
              <a:endParaRPr lang="fr-FR" sz="1200" cap="small" dirty="0">
                <a:latin typeface="Arial" panose="020B0604020202020204" pitchFamily="34" charset="0"/>
                <a:cs typeface="Arial" panose="020B0604020202020204" pitchFamily="34" charset="0"/>
              </a:endParaRPr>
            </a:p>
          </p:txBody>
        </p:sp>
        <p:sp>
          <p:nvSpPr>
            <p:cNvPr id="37" name="ZoneTexte 36">
              <a:extLst>
                <a:ext uri="{FF2B5EF4-FFF2-40B4-BE49-F238E27FC236}">
                  <a16:creationId xmlns:a16="http://schemas.microsoft.com/office/drawing/2014/main" id="{EA56461D-6F1C-4B7E-B68D-918D97F7131F}"/>
                </a:ext>
              </a:extLst>
            </p:cNvPr>
            <p:cNvSpPr txBox="1"/>
            <p:nvPr/>
          </p:nvSpPr>
          <p:spPr>
            <a:xfrm>
              <a:off x="1638311" y="4982512"/>
              <a:ext cx="641522"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Mail :</a:t>
              </a:r>
            </a:p>
          </p:txBody>
        </p:sp>
        <p:sp>
          <p:nvSpPr>
            <p:cNvPr id="38" name="ZoneTexte 37">
              <a:extLst>
                <a:ext uri="{FF2B5EF4-FFF2-40B4-BE49-F238E27FC236}">
                  <a16:creationId xmlns:a16="http://schemas.microsoft.com/office/drawing/2014/main" id="{5038F70B-A463-4708-BD00-3035460E49EC}"/>
                </a:ext>
              </a:extLst>
            </p:cNvPr>
            <p:cNvSpPr txBox="1"/>
            <p:nvPr/>
          </p:nvSpPr>
          <p:spPr>
            <a:xfrm>
              <a:off x="2154746" y="5013290"/>
              <a:ext cx="2170787" cy="276999"/>
            </a:xfrm>
            <a:prstGeom prst="rect">
              <a:avLst/>
            </a:prstGeom>
            <a:noFill/>
          </p:spPr>
          <p:txBody>
            <a:bodyPr wrap="none" rtlCol="0">
              <a:spAutoFit/>
            </a:bodyPr>
            <a:lstStyle/>
            <a:p>
              <a:r>
                <a:rPr lang="fr-FR" sz="1200" dirty="0">
                  <a:solidFill>
                    <a:srgbClr val="000000"/>
                  </a:solidFill>
                  <a:latin typeface="Arial" panose="020B0604020202020204" pitchFamily="34" charset="0"/>
                  <a:cs typeface="Arial" panose="020B0604020202020204" pitchFamily="34" charset="0"/>
                  <a:hlinkClick r:id="rId3"/>
                </a:rPr>
                <a:t>sonic-brignoles@wanadoo.fr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75422F76-2BB8-4867-ACE1-93A2483456CD}"/>
                </a:ext>
              </a:extLst>
            </p:cNvPr>
            <p:cNvSpPr txBox="1"/>
            <p:nvPr/>
          </p:nvSpPr>
          <p:spPr>
            <a:xfrm>
              <a:off x="1635567" y="5854255"/>
              <a:ext cx="104701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Site Web :</a:t>
              </a:r>
            </a:p>
          </p:txBody>
        </p:sp>
        <p:sp>
          <p:nvSpPr>
            <p:cNvPr id="42" name="ZoneTexte 41">
              <a:extLst>
                <a:ext uri="{FF2B5EF4-FFF2-40B4-BE49-F238E27FC236}">
                  <a16:creationId xmlns:a16="http://schemas.microsoft.com/office/drawing/2014/main" id="{C2F47F7A-FAAB-44DE-9E58-54C3A39EDD20}"/>
                </a:ext>
              </a:extLst>
            </p:cNvPr>
            <p:cNvSpPr txBox="1"/>
            <p:nvPr/>
          </p:nvSpPr>
          <p:spPr>
            <a:xfrm>
              <a:off x="2527963" y="5884885"/>
              <a:ext cx="1979581"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hlinkClick r:id="rId4"/>
                </a:rPr>
                <a:t>https://www.mcdonalds.fr/</a:t>
              </a:r>
              <a:r>
                <a:rPr lang="fr-FR" sz="1200" dirty="0">
                  <a:solidFill>
                    <a:srgbClr val="000000"/>
                  </a:solidFill>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4A575404-1AF9-4974-A598-7847483752A1}"/>
                </a:ext>
              </a:extLst>
            </p:cNvPr>
            <p:cNvPicPr>
              <a:picLocks noChangeAspect="1"/>
            </p:cNvPicPr>
            <p:nvPr/>
          </p:nvPicPr>
          <p:blipFill rotWithShape="1">
            <a:blip r:embed="rId5">
              <a:extLst>
                <a:ext uri="{28A0092B-C50C-407E-A947-70E740481C1C}">
                  <a14:useLocalDpi xmlns:a14="http://schemas.microsoft.com/office/drawing/2010/main" val="0"/>
                </a:ext>
              </a:extLst>
            </a:blip>
            <a:srcRect l="20227" t="13029" r="19318" b="13055"/>
            <a:stretch/>
          </p:blipFill>
          <p:spPr>
            <a:xfrm>
              <a:off x="5182185" y="1532525"/>
              <a:ext cx="1827626" cy="1256962"/>
            </a:xfrm>
            <a:prstGeom prst="rect">
              <a:avLst/>
            </a:prstGeom>
          </p:spPr>
        </p:pic>
        <p:sp>
          <p:nvSpPr>
            <p:cNvPr id="28" name="ZoneTexte 27">
              <a:extLst>
                <a:ext uri="{FF2B5EF4-FFF2-40B4-BE49-F238E27FC236}">
                  <a16:creationId xmlns:a16="http://schemas.microsoft.com/office/drawing/2014/main" id="{694E83DB-4F3A-455F-AD19-A5E93140CE54}"/>
                </a:ext>
              </a:extLst>
            </p:cNvPr>
            <p:cNvSpPr txBox="1"/>
            <p:nvPr/>
          </p:nvSpPr>
          <p:spPr>
            <a:xfrm>
              <a:off x="1629829" y="1490684"/>
              <a:ext cx="1710271" cy="307777"/>
            </a:xfrm>
            <a:prstGeom prst="rect">
              <a:avLst/>
            </a:prstGeom>
            <a:noFill/>
            <a:ln>
              <a:solidFill>
                <a:schemeClr val="tx1"/>
              </a:solidFill>
            </a:ln>
          </p:spPr>
          <p:txBody>
            <a:bodyPr wrap="square" rtlCol="0">
              <a:spAutoFit/>
            </a:bodyPr>
            <a:lstStyle/>
            <a:p>
              <a:pPr algn="ctr"/>
              <a:r>
                <a:rPr lang="fr-FR" sz="1400" b="1" dirty="0">
                  <a:solidFill>
                    <a:srgbClr val="FFBA11"/>
                  </a:solidFill>
                  <a:latin typeface="Arial" panose="020B0604020202020204" pitchFamily="34" charset="0"/>
                  <a:cs typeface="Arial" panose="020B0604020202020204" pitchFamily="34" charset="0"/>
                </a:rPr>
                <a:t>CONSOMMATION</a:t>
              </a:r>
            </a:p>
          </p:txBody>
        </p:sp>
      </p:grpSp>
    </p:spTree>
    <p:extLst>
      <p:ext uri="{BB962C8B-B14F-4D97-AF65-F5344CB8AC3E}">
        <p14:creationId xmlns:p14="http://schemas.microsoft.com/office/powerpoint/2010/main" val="48682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7F326-9DC1-4CC0-8823-C09725191C72}"/>
              </a:ext>
            </a:extLst>
          </p:cNvPr>
          <p:cNvSpPr/>
          <p:nvPr/>
        </p:nvSpPr>
        <p:spPr>
          <a:xfrm>
            <a:off x="696686" y="724988"/>
            <a:ext cx="10798628" cy="5408023"/>
          </a:xfrm>
          <a:prstGeom prst="rect">
            <a:avLst/>
          </a:prstGeom>
          <a:solidFill>
            <a:schemeClr val="bg1"/>
          </a:solidFill>
          <a:ln>
            <a:solidFill>
              <a:schemeClr val="bg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7559106B-57D5-4863-ACAB-2F10E7F02A15}"/>
              </a:ext>
            </a:extLst>
          </p:cNvPr>
          <p:cNvPicPr>
            <a:picLocks noChangeAspect="1"/>
          </p:cNvPicPr>
          <p:nvPr/>
        </p:nvPicPr>
        <p:blipFill rotWithShape="1">
          <a:blip r:embed="rId2">
            <a:extLst>
              <a:ext uri="{28A0092B-C50C-407E-A947-70E740481C1C}">
                <a14:useLocalDpi xmlns:a14="http://schemas.microsoft.com/office/drawing/2010/main" val="0"/>
              </a:ext>
            </a:extLst>
          </a:blip>
          <a:srcRect t="30730" b="30425"/>
          <a:stretch/>
        </p:blipFill>
        <p:spPr>
          <a:xfrm>
            <a:off x="1144112" y="2467214"/>
            <a:ext cx="9903776" cy="1923570"/>
          </a:xfrm>
          <a:prstGeom prst="rect">
            <a:avLst/>
          </a:prstGeom>
        </p:spPr>
      </p:pic>
    </p:spTree>
    <p:extLst>
      <p:ext uri="{BB962C8B-B14F-4D97-AF65-F5344CB8AC3E}">
        <p14:creationId xmlns:p14="http://schemas.microsoft.com/office/powerpoint/2010/main" val="367406897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2270</TotalTime>
  <Words>9189</Words>
  <Application>Microsoft Office PowerPoint</Application>
  <PresentationFormat>Grand écran</PresentationFormat>
  <Paragraphs>1134</Paragraphs>
  <Slides>146</Slides>
  <Notes>0</Notes>
  <HiddenSlides>0</HiddenSlides>
  <MMClips>0</MMClips>
  <ScaleCrop>false</ScaleCrop>
  <HeadingPairs>
    <vt:vector size="6" baseType="variant">
      <vt:variant>
        <vt:lpstr>Polices utilisées</vt:lpstr>
      </vt:variant>
      <vt:variant>
        <vt:i4>21</vt:i4>
      </vt:variant>
      <vt:variant>
        <vt:lpstr>Thème</vt:lpstr>
      </vt:variant>
      <vt:variant>
        <vt:i4>1</vt:i4>
      </vt:variant>
      <vt:variant>
        <vt:lpstr>Titres des diapositives</vt:lpstr>
      </vt:variant>
      <vt:variant>
        <vt:i4>146</vt:i4>
      </vt:variant>
    </vt:vector>
  </HeadingPairs>
  <TitlesOfParts>
    <vt:vector size="168" baseType="lpstr">
      <vt:lpstr>Aharoni</vt:lpstr>
      <vt:lpstr>-apple-system</vt:lpstr>
      <vt:lpstr>Arial</vt:lpstr>
      <vt:lpstr>Arial</vt:lpstr>
      <vt:lpstr>Calibri</vt:lpstr>
      <vt:lpstr>Calibri  </vt:lpstr>
      <vt:lpstr>Calibri Light</vt:lpstr>
      <vt:lpstr>Crimson Text</vt:lpstr>
      <vt:lpstr>din-next-w01-light</vt:lpstr>
      <vt:lpstr>Futura Md BT</vt:lpstr>
      <vt:lpstr>Google Sans</vt:lpstr>
      <vt:lpstr>Graduate</vt:lpstr>
      <vt:lpstr>Hind</vt:lpstr>
      <vt:lpstr>Lato</vt:lpstr>
      <vt:lpstr>open sans</vt:lpstr>
      <vt:lpstr>Oswald</vt:lpstr>
      <vt:lpstr>Quicksand</vt:lpstr>
      <vt:lpstr>Roboto</vt:lpstr>
      <vt:lpstr>Segoe UI Historic</vt:lpstr>
      <vt:lpstr>SourceSansPro-Regular</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Océane CLEUZIOU</dc:creator>
  <cp:lastModifiedBy>Foire de Brignoles</cp:lastModifiedBy>
  <cp:revision>185</cp:revision>
  <cp:lastPrinted>2023-05-10T09:05:03Z</cp:lastPrinted>
  <dcterms:created xsi:type="dcterms:W3CDTF">2021-10-07T07:26:16Z</dcterms:created>
  <dcterms:modified xsi:type="dcterms:W3CDTF">2024-05-23T10:14:16Z</dcterms:modified>
</cp:coreProperties>
</file>